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handoutMasterIdLst>
    <p:handoutMasterId r:id="rId23"/>
  </p:handoutMasterIdLst>
  <p:sldIdLst>
    <p:sldId id="256" r:id="rId2"/>
    <p:sldId id="257" r:id="rId3"/>
    <p:sldId id="277" r:id="rId4"/>
    <p:sldId id="282" r:id="rId5"/>
    <p:sldId id="276" r:id="rId6"/>
    <p:sldId id="258" r:id="rId7"/>
    <p:sldId id="274" r:id="rId8"/>
    <p:sldId id="259" r:id="rId9"/>
    <p:sldId id="260" r:id="rId10"/>
    <p:sldId id="275" r:id="rId11"/>
    <p:sldId id="278" r:id="rId12"/>
    <p:sldId id="279" r:id="rId13"/>
    <p:sldId id="263" r:id="rId14"/>
    <p:sldId id="264" r:id="rId15"/>
    <p:sldId id="266" r:id="rId16"/>
    <p:sldId id="280" r:id="rId17"/>
    <p:sldId id="268" r:id="rId18"/>
    <p:sldId id="269" r:id="rId19"/>
    <p:sldId id="270" r:id="rId20"/>
    <p:sldId id="272" r:id="rId21"/>
    <p:sldId id="273" r:id="rId22"/>
  </p:sldIdLst>
  <p:sldSz cx="12192000" cy="6858000"/>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9359DC22-7EBE-4EBF-82FB-434BDD0D1D47}">
          <p14:sldIdLst>
            <p14:sldId id="256"/>
            <p14:sldId id="257"/>
          </p14:sldIdLst>
        </p14:section>
        <p14:section name="DEMOGRAPHICS" id="{1C09B1BC-2F52-4D78-9DF9-6C588B8320F0}">
          <p14:sldIdLst>
            <p14:sldId id="277"/>
            <p14:sldId id="282"/>
            <p14:sldId id="276"/>
            <p14:sldId id="258"/>
            <p14:sldId id="274"/>
            <p14:sldId id="259"/>
            <p14:sldId id="260"/>
            <p14:sldId id="275"/>
          </p14:sldIdLst>
        </p14:section>
        <p14:section name="TIME COMMITMENTS" id="{E752CF5D-564F-4B8B-8083-7B1D8633C46F}">
          <p14:sldIdLst>
            <p14:sldId id="278"/>
            <p14:sldId id="279"/>
          </p14:sldIdLst>
        </p14:section>
        <p14:section name="QUALITITATIVE" id="{E2DC94C9-FA16-4D15-BE93-9C915EDD51A0}">
          <p14:sldIdLst>
            <p14:sldId id="263"/>
            <p14:sldId id="264"/>
          </p14:sldIdLst>
        </p14:section>
        <p14:section name="TRAINING" id="{1B55AE95-6A2A-4EB2-A81E-5047FCC61268}">
          <p14:sldIdLst>
            <p14:sldId id="266"/>
            <p14:sldId id="280"/>
          </p14:sldIdLst>
        </p14:section>
        <p14:section name="Employee Engagement" id="{67DA6830-4184-45C0-84A4-DF250EA71DAB}">
          <p14:sldIdLst>
            <p14:sldId id="268"/>
          </p14:sldIdLst>
        </p14:section>
        <p14:section name="ONBOARDING/PE" id="{509D4791-5F27-4209-9277-C0846796B38D}">
          <p14:sldIdLst>
            <p14:sldId id="269"/>
          </p14:sldIdLst>
        </p14:section>
        <p14:section name="FINAL COMMENTS" id="{BE007561-0F2C-42BD-8719-849A02E87C45}">
          <p14:sldIdLst>
            <p14:sldId id="270"/>
          </p14:sldIdLst>
        </p14:section>
        <p14:section name="ANALYSIS" id="{2ACDE49A-6E7E-4D1C-BBDC-5386662132C5}">
          <p14:sldIdLst>
            <p14:sldId id="272"/>
          </p14:sldIdLst>
        </p14:section>
        <p14:section name="CONCLUSION" id="{63F70957-AA72-4109-B9B3-D2CFFBD84455}">
          <p14:sldIdLst>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7%20FY\survey17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gibson\Desktop\WRK\STAG\Surveys\StudentEmployeeSurvey\2018%20FY\Student%20Employee%20Survey%20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2018 Respondent Dist.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1.1196212118674206E-2"/>
                  <c:y val="-4.564065184744226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2.9110151508552937E-2"/>
                  <c:y val="3.490167494216173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1420136361047691"/>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2392424237348434E-2"/>
                  <c:y val="-2.41626980368811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1420136361047691"/>
                  <c:y val="1.610846535792078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'Question 6'!$A$22:$A$26</c:f>
              <c:strCache>
                <c:ptCount val="5"/>
                <c:pt idx="0">
                  <c:v>RESS</c:v>
                </c:pt>
                <c:pt idx="1">
                  <c:v>OUTR</c:v>
                </c:pt>
                <c:pt idx="2">
                  <c:v>OFUL</c:v>
                </c:pt>
                <c:pt idx="3">
                  <c:v>COLL</c:v>
                </c:pt>
                <c:pt idx="4">
                  <c:v>ETSC</c:v>
                </c:pt>
              </c:strCache>
            </c:strRef>
          </c:cat>
          <c:val>
            <c:numRef>
              <c:f>'Question 6'!$B$22:$B$26</c:f>
              <c:numCache>
                <c:formatCode>0.00%</c:formatCode>
                <c:ptCount val="5"/>
                <c:pt idx="0">
                  <c:v>0.34550000000000003</c:v>
                </c:pt>
                <c:pt idx="1">
                  <c:v>3.6400000000000002E-2</c:v>
                </c:pt>
                <c:pt idx="2">
                  <c:v>0.29089999999999999</c:v>
                </c:pt>
                <c:pt idx="3">
                  <c:v>0.30909999999999999</c:v>
                </c:pt>
                <c:pt idx="4">
                  <c:v>1.8200000000000001E-2</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l"/>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5'!$A$4:$A$7</c:f>
              <c:strCache>
                <c:ptCount val="4"/>
                <c:pt idx="0">
                  <c:v>less than 1 year</c:v>
                </c:pt>
                <c:pt idx="1">
                  <c:v>1-2 years</c:v>
                </c:pt>
                <c:pt idx="2">
                  <c:v>2-3 years</c:v>
                </c:pt>
                <c:pt idx="3">
                  <c:v>3+ years</c:v>
                </c:pt>
              </c:strCache>
            </c:strRef>
          </c:cat>
          <c:val>
            <c:numRef>
              <c:f>'Question 5'!$B$4:$B$7</c:f>
              <c:numCache>
                <c:formatCode>0.00%</c:formatCode>
                <c:ptCount val="4"/>
                <c:pt idx="0">
                  <c:v>0.41820000000000002</c:v>
                </c:pt>
                <c:pt idx="1">
                  <c:v>0.43640000000000001</c:v>
                </c:pt>
                <c:pt idx="2">
                  <c:v>0.1091</c:v>
                </c:pt>
                <c:pt idx="3">
                  <c:v>3.6400000000000002E-2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5'!$A$4:$A$7</c:f>
              <c:strCache>
                <c:ptCount val="4"/>
                <c:pt idx="0">
                  <c:v>less than 1 year</c:v>
                </c:pt>
                <c:pt idx="1">
                  <c:v>1-2 years</c:v>
                </c:pt>
                <c:pt idx="2">
                  <c:v>2-3 years</c:v>
                </c:pt>
                <c:pt idx="3">
                  <c:v>3+ years</c:v>
                </c:pt>
              </c:strCache>
            </c:strRef>
          </c:cat>
          <c:val>
            <c:numRef>
              <c:f>'Question 5'!$D$4:$D$7</c:f>
              <c:numCache>
                <c:formatCode>0%</c:formatCode>
                <c:ptCount val="4"/>
                <c:pt idx="0">
                  <c:v>0.63235294117647056</c:v>
                </c:pt>
                <c:pt idx="1">
                  <c:v>0.17647058823529413</c:v>
                </c:pt>
                <c:pt idx="2">
                  <c:v>0.11764705882352941</c:v>
                </c:pt>
                <c:pt idx="3">
                  <c:v>7.3529411764705885E-2</c:v>
                </c:pt>
              </c:numCache>
            </c:numRef>
          </c:val>
        </c:ser>
        <c:dLbls>
          <c:dLblPos val="inEnd"/>
          <c:showLegendKey val="0"/>
          <c:showVal val="1"/>
          <c:showCatName val="0"/>
          <c:showSerName val="0"/>
          <c:showPercent val="0"/>
          <c:showBubbleSize val="0"/>
        </c:dLbls>
        <c:gapWidth val="182"/>
        <c:axId val="156369120"/>
        <c:axId val="156369680"/>
      </c:barChart>
      <c:catAx>
        <c:axId val="156369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369680"/>
        <c:crosses val="autoZero"/>
        <c:auto val="1"/>
        <c:lblAlgn val="ctr"/>
        <c:lblOffset val="100"/>
        <c:noMultiLvlLbl val="0"/>
      </c:catAx>
      <c:valAx>
        <c:axId val="15636968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369120"/>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dLbls>
            <c:dLbl>
              <c:idx val="0"/>
              <c:layout>
                <c:manualLayout>
                  <c:x val="-4.7619354531541688E-3"/>
                  <c:y val="2.123267065578110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2697764090008261E-3"/>
                  <c:y val="-5.214262921254738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'Question 7'!$A$4:$A$5</c:f>
              <c:strCache>
                <c:ptCount val="2"/>
                <c:pt idx="0">
                  <c:v>Yes</c:v>
                </c:pt>
                <c:pt idx="1">
                  <c:v>No</c:v>
                </c:pt>
              </c:strCache>
            </c:strRef>
          </c:cat>
          <c:val>
            <c:numRef>
              <c:f>'Question 7'!$B$4:$B$5</c:f>
              <c:numCache>
                <c:formatCode>0.00%</c:formatCode>
                <c:ptCount val="2"/>
                <c:pt idx="0">
                  <c:v>0.56359999999999999</c:v>
                </c:pt>
                <c:pt idx="1">
                  <c:v>0.43640000000000001</c:v>
                </c:pt>
              </c:numCache>
            </c:numRef>
          </c:val>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Lbls>
            <c:dLbl>
              <c:idx val="0"/>
              <c:layout>
                <c:manualLayout>
                  <c:x val="1.0667376705179012E-2"/>
                  <c:y val="-3.5350559520397742E-2"/>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76789C2-D802-43BD-AC08-E13A4B8469F7}" type="CATEGORYNAME">
                      <a:rPr lang="en-US" smtClean="0"/>
                      <a:pPr>
                        <a:defRPr/>
                      </a:pPr>
                      <a:t>[CATEGORY NAME]</a:t>
                    </a:fld>
                    <a:r>
                      <a:rPr lang="en-US" baseline="0" dirty="0" smtClean="0"/>
                      <a:t> </a:t>
                    </a:r>
                    <a:fld id="{9426A6B6-43E6-435B-A225-931DC4CE3CA1}" type="PERCENTAGE">
                      <a:rPr lang="en-US" baseline="0" smtClean="0"/>
                      <a:pPr>
                        <a:defRPr/>
                      </a:pPr>
                      <a:t>[PERCENTAGE]</a:t>
                    </a:fld>
                    <a:endParaRPr lang="en-US" baseline="0" dirty="0" smtClean="0"/>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8226697714052568"/>
                      <c:h val="9.1867207960592501E-2"/>
                    </c:manualLayout>
                  </c15:layout>
                  <c15:dlblFieldTable/>
                  <c15:showDataLabelsRange val="0"/>
                </c:ext>
              </c:extLst>
            </c:dLbl>
            <c:dLbl>
              <c:idx val="1"/>
              <c:layout>
                <c:manualLayout>
                  <c:x val="7.2004792759958941E-2"/>
                  <c:y val="5.6561073377749391E-2"/>
                </c:manualLayout>
              </c:layout>
              <c:tx>
                <c:rich>
                  <a:bodyPr/>
                  <a:lstStyle/>
                  <a:p>
                    <a:fld id="{C52DDE43-84E2-417A-B914-0F0B78B5B087}" type="CATEGORYNAME">
                      <a:rPr lang="en-US" smtClean="0"/>
                      <a:pPr/>
                      <a:t>[CATEGORY NAME]</a:t>
                    </a:fld>
                    <a:r>
                      <a:rPr lang="en-US" baseline="0" dirty="0" smtClean="0"/>
                      <a:t> </a:t>
                    </a:r>
                    <a:fld id="{AE9EAFBF-73A4-43BE-84DC-4EA1E879BC5D}" type="PERCENTAGE">
                      <a:rPr lang="en-US" baseline="0" smtClean="0"/>
                      <a:pPr/>
                      <a:t>[PERCENTAGE]</a:t>
                    </a:fld>
                    <a:endParaRPr lang="en-US" baseline="0" dirty="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2.6668441762947789E-3"/>
                  <c:y val="-4.8076912371086959E-2"/>
                </c:manualLayout>
              </c:layout>
              <c:tx>
                <c:rich>
                  <a:bodyPr/>
                  <a:lstStyle/>
                  <a:p>
                    <a:fld id="{CBD809D2-BC90-4C3B-AC2A-3EEB9DEC6E93}" type="CATEGORYNAME">
                      <a:rPr lang="en-US" smtClean="0"/>
                      <a:pPr/>
                      <a:t>[CATEGORY NAME]</a:t>
                    </a:fld>
                    <a:r>
                      <a:rPr lang="en-US" baseline="0" dirty="0" smtClean="0"/>
                      <a:t> </a:t>
                    </a:r>
                    <a:fld id="{378D812C-3F99-481A-8DFE-540FEE7B8764}" type="PERCENTAGE">
                      <a:rPr lang="en-US" baseline="0" smtClean="0"/>
                      <a:pPr/>
                      <a:t>[PERCENTAGE]</a:t>
                    </a:fld>
                    <a:endParaRPr lang="en-US" baseline="0" dirty="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layout>
                <c:manualLayout>
                  <c:x val="-1.3334220881473895E-3"/>
                  <c:y val="-5.0904966039974534E-2"/>
                </c:manualLayout>
              </c:layout>
              <c:tx>
                <c:rich>
                  <a:bodyPr/>
                  <a:lstStyle/>
                  <a:p>
                    <a:fld id="{49EB3EA4-54D4-4F19-A526-0E345A15DE4E}" type="CATEGORYNAME">
                      <a:rPr lang="en-US" smtClean="0"/>
                      <a:pPr/>
                      <a:t>[CATEGORY NAME]</a:t>
                    </a:fld>
                    <a:r>
                      <a:rPr lang="en-US" baseline="0" dirty="0" smtClean="0"/>
                      <a:t> </a:t>
                    </a:r>
                    <a:fld id="{138892B6-D680-4BA4-BD14-6674A4A4863F}" type="PERCENTAGE">
                      <a:rPr lang="en-US" baseline="0" smtClean="0"/>
                      <a:pPr/>
                      <a:t>[PERCENTAGE]</a:t>
                    </a:fld>
                    <a:endParaRPr lang="en-US" baseline="0" dirty="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4"/>
              <c:layout>
                <c:manualLayout>
                  <c:x val="-2.6668441762947789E-3"/>
                  <c:y val="2.8280536688874786E-2"/>
                </c:manualLayout>
              </c:layout>
              <c:tx>
                <c:rich>
                  <a:bodyPr/>
                  <a:lstStyle/>
                  <a:p>
                    <a:fld id="{B9DBAAED-784F-440B-AE84-36D253A4D7BC}" type="CATEGORYNAME">
                      <a:rPr lang="en-US" smtClean="0"/>
                      <a:pPr/>
                      <a:t>[CATEGORY NAME]</a:t>
                    </a:fld>
                    <a:r>
                      <a:rPr lang="en-US" baseline="0" smtClean="0"/>
                      <a:t> </a:t>
                    </a:r>
                    <a:fld id="{96D3EC51-0975-489A-AD23-67FCA5264653}" type="PERCENTAGE">
                      <a:rPr lang="en-US" baseline="0" smtClean="0"/>
                      <a:pPr/>
                      <a:t>[PERCENTAGE]</a:t>
                    </a:fld>
                    <a:endParaRPr lang="en-US" baseline="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5"/>
              <c:layout>
                <c:manualLayout>
                  <c:x val="2.6668441762947789E-3"/>
                  <c:y val="1.6968433354020436E-2"/>
                </c:manualLayout>
              </c:layout>
              <c:tx>
                <c:rich>
                  <a:bodyPr/>
                  <a:lstStyle/>
                  <a:p>
                    <a:fld id="{E0B719AC-710A-453D-BEE1-1F7E8C8BCAC9}" type="CATEGORYNAME">
                      <a:rPr lang="en-US" smtClean="0"/>
                      <a:pPr/>
                      <a:t>[CATEGORY NAME]</a:t>
                    </a:fld>
                    <a:r>
                      <a:rPr lang="en-US" baseline="0" smtClean="0"/>
                      <a:t> </a:t>
                    </a:r>
                    <a:fld id="{D0D6B043-F6DF-4331-A5EE-0C087253AE8F}" type="PERCENTAGE">
                      <a:rPr lang="en-US" baseline="0" smtClean="0"/>
                      <a:pPr/>
                      <a:t>[PERCENTAGE]</a:t>
                    </a:fld>
                    <a:endParaRPr lang="en-US" baseline="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6"/>
              <c:layout>
                <c:manualLayout>
                  <c:x val="-6.1114473040481025E-18"/>
                  <c:y val="1.9796375682212278E-2"/>
                </c:manualLayout>
              </c:layout>
              <c:tx>
                <c:rich>
                  <a:bodyPr/>
                  <a:lstStyle/>
                  <a:p>
                    <a:fld id="{9C3907B3-5C6A-4AF3-9511-214CDF9543B3}" type="CATEGORYNAME">
                      <a:rPr lang="en-US" smtClean="0"/>
                      <a:pPr/>
                      <a:t>[CATEGORY NAME]</a:t>
                    </a:fld>
                    <a:r>
                      <a:rPr lang="en-US" baseline="0" smtClean="0"/>
                      <a:t> </a:t>
                    </a:r>
                    <a:fld id="{355795C8-055D-4D1A-8C1D-83BC8D9E97E6}" type="PERCENTAGE">
                      <a:rPr lang="en-US" baseline="0" smtClean="0"/>
                      <a:pPr/>
                      <a:t>[PERCENTAGE]</a:t>
                    </a:fld>
                    <a:endParaRPr lang="en-US" baseline="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7"/>
              <c:layout>
                <c:manualLayout>
                  <c:x val="6.5337787313087259E-2"/>
                  <c:y val="-4.5248858702199496E-2"/>
                </c:manualLayout>
              </c:layout>
              <c:tx>
                <c:rich>
                  <a:bodyPr/>
                  <a:lstStyle/>
                  <a:p>
                    <a:fld id="{F5D853F4-8981-42DC-8D39-94329E9F1FA9}" type="CATEGORYNAME">
                      <a:rPr lang="en-US" smtClean="0"/>
                      <a:pPr/>
                      <a:t>[CATEGORY NAME]</a:t>
                    </a:fld>
                    <a:r>
                      <a:rPr lang="en-US" baseline="0" dirty="0" smtClean="0"/>
                      <a:t> </a:t>
                    </a:r>
                    <a:fld id="{1C9F7F49-29DB-4E49-95DB-922CE880A6C1}" type="PERCENTAGE">
                      <a:rPr lang="en-US" baseline="0" smtClean="0"/>
                      <a:pPr/>
                      <a:t>[PERCENTAGE]</a:t>
                    </a:fld>
                    <a:endParaRPr lang="en-US" baseline="0" dirty="0" smtClean="0"/>
                  </a:p>
                </c:rich>
              </c:tx>
              <c:dLblPos val="bestFit"/>
              <c:showLegendKey val="0"/>
              <c:showVal val="0"/>
              <c:showCatName val="1"/>
              <c:showSerName val="0"/>
              <c:showPercent val="1"/>
              <c:showBubbleSize val="0"/>
              <c:extLst>
                <c:ext xmlns:c15="http://schemas.microsoft.com/office/drawing/2012/chart" uri="{CE6537A1-D6FC-4f65-9D91-7224C49458BB}">
                  <c15:layout>
                    <c:manualLayout>
                      <c:w val="0.2236810303173985"/>
                      <c:h val="9.238093393020852E-2"/>
                    </c:manualLayout>
                  </c15:layout>
                  <c15:dlblFieldTable/>
                  <c15:showDataLabelsRange val="0"/>
                </c:ext>
              </c:extLst>
            </c:dLbl>
            <c:dLbl>
              <c:idx val="8"/>
              <c:layout>
                <c:manualLayout>
                  <c:x val="5.3336883525895639E-3"/>
                  <c:y val="2.8280536688874681E-2"/>
                </c:manualLayout>
              </c:layout>
              <c:tx>
                <c:rich>
                  <a:bodyPr/>
                  <a:lstStyle/>
                  <a:p>
                    <a:fld id="{62CCC491-A4F2-42AF-8C84-D39B7087D334}" type="CATEGORYNAME">
                      <a:rPr lang="en-US" smtClean="0"/>
                      <a:pPr/>
                      <a:t>[CATEGORY NAME]</a:t>
                    </a:fld>
                    <a:r>
                      <a:rPr lang="en-US" baseline="0" dirty="0" smtClean="0"/>
                      <a:t> </a:t>
                    </a:r>
                    <a:fld id="{2F682BBE-EF95-4EC5-966E-AB6198D5423E}" type="PERCENTAGE">
                      <a:rPr lang="en-US" baseline="0" smtClean="0"/>
                      <a:pPr/>
                      <a:t>[PERCENTAGE]</a:t>
                    </a:fld>
                    <a:endParaRPr lang="en-US" baseline="0" dirty="0" smtClean="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9"/>
              <c:layout/>
              <c:tx>
                <c:rich>
                  <a:bodyPr/>
                  <a:lstStyle/>
                  <a:p>
                    <a:fld id="{8362FADC-2FA0-4E2C-8D27-13BCFB4CD4EF}" type="CATEGORYNAME">
                      <a:rPr lang="en-US" smtClean="0"/>
                      <a:pPr/>
                      <a:t>[CATEGORY NAME]</a:t>
                    </a:fld>
                    <a:r>
                      <a:rPr lang="en-US" baseline="0" smtClean="0"/>
                      <a:t> </a:t>
                    </a:r>
                    <a:fld id="{A568F622-99F6-4BFA-BC7C-D39B7902E73D}" type="PERCENTAGE">
                      <a:rPr lang="en-US" baseline="0" smtClean="0"/>
                      <a:pPr/>
                      <a:t>[PERCENTAGE]</a:t>
                    </a:fld>
                    <a:endParaRPr lang="en-US" baseline="0" smtClean="0"/>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'Question 8'!$A$5:$A$14</c:f>
              <c:strCache>
                <c:ptCount val="10"/>
                <c:pt idx="0">
                  <c:v>Unpaid Internship</c:v>
                </c:pt>
                <c:pt idx="1">
                  <c:v>Athletics</c:v>
                </c:pt>
                <c:pt idx="2">
                  <c:v>Social Clubs</c:v>
                </c:pt>
                <c:pt idx="3">
                  <c:v>Student Activism</c:v>
                </c:pt>
                <c:pt idx="4">
                  <c:v>Another Campus Job</c:v>
                </c:pt>
                <c:pt idx="5">
                  <c:v>Non-Campus Job</c:v>
                </c:pt>
                <c:pt idx="6">
                  <c:v>Academic Clubs</c:v>
                </c:pt>
                <c:pt idx="7">
                  <c:v>Volunteering Work</c:v>
                </c:pt>
                <c:pt idx="8">
                  <c:v>Research</c:v>
                </c:pt>
                <c:pt idx="9">
                  <c:v>Other</c:v>
                </c:pt>
              </c:strCache>
            </c:strRef>
          </c:cat>
          <c:val>
            <c:numRef>
              <c:f>'Question 8'!$B$5:$B$14</c:f>
              <c:numCache>
                <c:formatCode>0.00%</c:formatCode>
                <c:ptCount val="10"/>
                <c:pt idx="0">
                  <c:v>0.129</c:v>
                </c:pt>
                <c:pt idx="1">
                  <c:v>3.2300000000000002E-2</c:v>
                </c:pt>
                <c:pt idx="2">
                  <c:v>0.5484</c:v>
                </c:pt>
                <c:pt idx="3">
                  <c:v>0.129</c:v>
                </c:pt>
                <c:pt idx="4">
                  <c:v>0.19350000000000001</c:v>
                </c:pt>
                <c:pt idx="5">
                  <c:v>0.1613</c:v>
                </c:pt>
                <c:pt idx="6">
                  <c:v>0.19350000000000001</c:v>
                </c:pt>
                <c:pt idx="7">
                  <c:v>0.3871</c:v>
                </c:pt>
                <c:pt idx="8">
                  <c:v>0.3226</c:v>
                </c:pt>
                <c:pt idx="9">
                  <c:v>0.129</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9'!$A$4:$A$8</c:f>
              <c:strCache>
                <c:ptCount val="5"/>
                <c:pt idx="0">
                  <c:v>My number one goal is high academic performance.</c:v>
                </c:pt>
                <c:pt idx="1">
                  <c:v>I have another job that better aligns with my career goals.</c:v>
                </c:pt>
                <c:pt idx="2">
                  <c:v>Outside of my studies, my job with the UCSB Library is a top priority.</c:v>
                </c:pt>
                <c:pt idx="3">
                  <c:v>I work with another campus department because I am not scheduled to work enough hours at the UCSB Library.</c:v>
                </c:pt>
                <c:pt idx="4">
                  <c:v>I have another job because the wages at UCSB Library do not satisfy my financial needs.</c:v>
                </c:pt>
              </c:strCache>
            </c:strRef>
          </c:cat>
          <c:val>
            <c:numRef>
              <c:f>'Question 9'!$O$4:$O$8</c:f>
              <c:numCache>
                <c:formatCode>General</c:formatCode>
                <c:ptCount val="5"/>
                <c:pt idx="0">
                  <c:v>4.55</c:v>
                </c:pt>
                <c:pt idx="1">
                  <c:v>2.95</c:v>
                </c:pt>
                <c:pt idx="2">
                  <c:v>3.26</c:v>
                </c:pt>
                <c:pt idx="3">
                  <c:v>2.16</c:v>
                </c:pt>
                <c:pt idx="4">
                  <c:v>3.05</c:v>
                </c:pt>
              </c:numCache>
            </c:numRef>
          </c:val>
        </c:ser>
        <c:dLbls>
          <c:dLblPos val="inEnd"/>
          <c:showLegendKey val="0"/>
          <c:showVal val="1"/>
          <c:showCatName val="0"/>
          <c:showSerName val="0"/>
          <c:showPercent val="0"/>
          <c:showBubbleSize val="0"/>
        </c:dLbls>
        <c:gapWidth val="182"/>
        <c:axId val="156742400"/>
        <c:axId val="156742960"/>
      </c:barChart>
      <c:catAx>
        <c:axId val="156742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742960"/>
        <c:crosses val="autoZero"/>
        <c:auto val="1"/>
        <c:lblAlgn val="ctr"/>
        <c:lblOffset val="100"/>
        <c:noMultiLvlLbl val="0"/>
      </c:catAx>
      <c:valAx>
        <c:axId val="156742960"/>
        <c:scaling>
          <c:orientation val="minMax"/>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742400"/>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9.0956424710640395E-3"/>
                  <c:y val="-6.020225717525148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4828523607387052E-2"/>
                  <c:y val="4.6519925999057965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196010685998677"/>
                      <c:h val="0.1354119846878554"/>
                    </c:manualLayout>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'Question 13'!$A$4:$A$6</c:f>
              <c:strCache>
                <c:ptCount val="3"/>
                <c:pt idx="0">
                  <c:v>Supervisor</c:v>
                </c:pt>
                <c:pt idx="1">
                  <c:v>Coworker</c:v>
                </c:pt>
                <c:pt idx="2">
                  <c:v>The Student Employment Handbook</c:v>
                </c:pt>
              </c:strCache>
            </c:strRef>
          </c:cat>
          <c:val>
            <c:numRef>
              <c:f>'Question 13'!$B$4:$B$6</c:f>
              <c:numCache>
                <c:formatCode>0.00%</c:formatCode>
                <c:ptCount val="3"/>
                <c:pt idx="0">
                  <c:v>0.98040000000000005</c:v>
                </c:pt>
                <c:pt idx="1">
                  <c:v>0.49020000000000002</c:v>
                </c:pt>
                <c:pt idx="2">
                  <c:v>0.29409999999999997</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Know about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v>YES</c:v>
          </c:tx>
          <c:spPr>
            <a:solidFill>
              <a:schemeClr val="accent1"/>
            </a:solidFill>
            <a:ln>
              <a:noFill/>
            </a:ln>
            <a:effectLst/>
          </c:spPr>
          <c:invertIfNegative val="0"/>
          <c:cat>
            <c:strRef>
              <c:f>'Question 14'!$A$5:$A$8</c:f>
              <c:strCache>
                <c:ptCount val="4"/>
                <c:pt idx="0">
                  <c:v>Student Learning and Growth Program</c:v>
                </c:pt>
                <c:pt idx="1">
                  <c:v>Lynda.com</c:v>
                </c:pt>
                <c:pt idx="2">
                  <c:v>Student Employee Resources wiki</c:v>
                </c:pt>
                <c:pt idx="3">
                  <c:v>mODE</c:v>
                </c:pt>
              </c:strCache>
            </c:strRef>
          </c:cat>
          <c:val>
            <c:numRef>
              <c:f>'Question 14'!$B$5:$B$8</c:f>
              <c:numCache>
                <c:formatCode>0.00%</c:formatCode>
                <c:ptCount val="4"/>
                <c:pt idx="0">
                  <c:v>0.24</c:v>
                </c:pt>
                <c:pt idx="1">
                  <c:v>0.35289999999999999</c:v>
                </c:pt>
                <c:pt idx="2">
                  <c:v>0.49020000000000002</c:v>
                </c:pt>
                <c:pt idx="3">
                  <c:v>3.9199999999999999E-2</c:v>
                </c:pt>
              </c:numCache>
            </c:numRef>
          </c:val>
        </c:ser>
        <c:ser>
          <c:idx val="1"/>
          <c:order val="1"/>
          <c:tx>
            <c:v>NO</c:v>
          </c:tx>
          <c:spPr>
            <a:solidFill>
              <a:schemeClr val="accent2"/>
            </a:solidFill>
            <a:ln>
              <a:noFill/>
            </a:ln>
            <a:effectLst/>
          </c:spPr>
          <c:invertIfNegative val="0"/>
          <c:cat>
            <c:strRef>
              <c:f>'Question 14'!$A$5:$A$8</c:f>
              <c:strCache>
                <c:ptCount val="4"/>
                <c:pt idx="0">
                  <c:v>Student Learning and Growth Program</c:v>
                </c:pt>
                <c:pt idx="1">
                  <c:v>Lynda.com</c:v>
                </c:pt>
                <c:pt idx="2">
                  <c:v>Student Employee Resources wiki</c:v>
                </c:pt>
                <c:pt idx="3">
                  <c:v>mODE</c:v>
                </c:pt>
              </c:strCache>
            </c:strRef>
          </c:cat>
          <c:val>
            <c:numRef>
              <c:f>'Question 14'!$D$5:$D$8</c:f>
              <c:numCache>
                <c:formatCode>0.00%</c:formatCode>
                <c:ptCount val="4"/>
                <c:pt idx="0">
                  <c:v>0.76</c:v>
                </c:pt>
                <c:pt idx="1">
                  <c:v>0.6470999999999999</c:v>
                </c:pt>
                <c:pt idx="2">
                  <c:v>0.50979999999999992</c:v>
                </c:pt>
                <c:pt idx="3">
                  <c:v>0.96079999999999999</c:v>
                </c:pt>
              </c:numCache>
            </c:numRef>
          </c:val>
        </c:ser>
        <c:dLbls>
          <c:showLegendKey val="0"/>
          <c:showVal val="0"/>
          <c:showCatName val="0"/>
          <c:showSerName val="0"/>
          <c:showPercent val="0"/>
          <c:showBubbleSize val="0"/>
        </c:dLbls>
        <c:gapWidth val="150"/>
        <c:overlap val="100"/>
        <c:axId val="157010080"/>
        <c:axId val="157010640"/>
      </c:barChart>
      <c:catAx>
        <c:axId val="157010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010640"/>
        <c:crosses val="autoZero"/>
        <c:auto val="1"/>
        <c:lblAlgn val="ctr"/>
        <c:lblOffset val="100"/>
        <c:noMultiLvlLbl val="0"/>
      </c:catAx>
      <c:valAx>
        <c:axId val="15701064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010080"/>
        <c:crosses val="autoZero"/>
        <c:crossBetween val="between"/>
        <c:majorUnit val="0.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Utilize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v>YES</c:v>
          </c:tx>
          <c:spPr>
            <a:solidFill>
              <a:schemeClr val="accent1"/>
            </a:solidFill>
            <a:ln>
              <a:noFill/>
            </a:ln>
            <a:effectLst/>
          </c:spPr>
          <c:invertIfNegative val="0"/>
          <c:cat>
            <c:strRef>
              <c:f>'Question 14'!$A$31:$A$34</c:f>
              <c:strCache>
                <c:ptCount val="4"/>
                <c:pt idx="0">
                  <c:v>Student Learning and Growth Program</c:v>
                </c:pt>
                <c:pt idx="1">
                  <c:v>Lynda.com</c:v>
                </c:pt>
                <c:pt idx="2">
                  <c:v>Student Employee Resources wiki</c:v>
                </c:pt>
                <c:pt idx="3">
                  <c:v>mODE</c:v>
                </c:pt>
              </c:strCache>
            </c:strRef>
          </c:cat>
          <c:val>
            <c:numRef>
              <c:f>'Question 14'!$B$31:$B$34</c:f>
              <c:numCache>
                <c:formatCode>0.00%</c:formatCode>
                <c:ptCount val="4"/>
                <c:pt idx="0">
                  <c:v>0.14000000000000001</c:v>
                </c:pt>
                <c:pt idx="1">
                  <c:v>0.15690000000000001</c:v>
                </c:pt>
                <c:pt idx="2">
                  <c:v>0.29409999999999997</c:v>
                </c:pt>
              </c:numCache>
            </c:numRef>
          </c:val>
        </c:ser>
        <c:ser>
          <c:idx val="1"/>
          <c:order val="1"/>
          <c:tx>
            <c:v>NO</c:v>
          </c:tx>
          <c:spPr>
            <a:solidFill>
              <a:schemeClr val="accent2"/>
            </a:solidFill>
            <a:ln>
              <a:noFill/>
            </a:ln>
            <a:effectLst/>
          </c:spPr>
          <c:invertIfNegative val="0"/>
          <c:cat>
            <c:strRef>
              <c:f>'Question 14'!$A$31:$A$34</c:f>
              <c:strCache>
                <c:ptCount val="4"/>
                <c:pt idx="0">
                  <c:v>Student Learning and Growth Program</c:v>
                </c:pt>
                <c:pt idx="1">
                  <c:v>Lynda.com</c:v>
                </c:pt>
                <c:pt idx="2">
                  <c:v>Student Employee Resources wiki</c:v>
                </c:pt>
                <c:pt idx="3">
                  <c:v>mODE</c:v>
                </c:pt>
              </c:strCache>
            </c:strRef>
          </c:cat>
          <c:val>
            <c:numRef>
              <c:f>'Question 14'!$D$31:$D$34</c:f>
              <c:numCache>
                <c:formatCode>0.00%</c:formatCode>
                <c:ptCount val="4"/>
                <c:pt idx="0">
                  <c:v>0.86</c:v>
                </c:pt>
                <c:pt idx="1">
                  <c:v>0.84310000000000007</c:v>
                </c:pt>
                <c:pt idx="2">
                  <c:v>0.70590000000000008</c:v>
                </c:pt>
                <c:pt idx="3">
                  <c:v>1</c:v>
                </c:pt>
              </c:numCache>
            </c:numRef>
          </c:val>
        </c:ser>
        <c:dLbls>
          <c:showLegendKey val="0"/>
          <c:showVal val="0"/>
          <c:showCatName val="0"/>
          <c:showSerName val="0"/>
          <c:showPercent val="0"/>
          <c:showBubbleSize val="0"/>
        </c:dLbls>
        <c:gapWidth val="150"/>
        <c:overlap val="100"/>
        <c:axId val="157184656"/>
        <c:axId val="157185216"/>
      </c:barChart>
      <c:catAx>
        <c:axId val="157184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185216"/>
        <c:crosses val="autoZero"/>
        <c:auto val="1"/>
        <c:lblAlgn val="ctr"/>
        <c:lblOffset val="100"/>
        <c:noMultiLvlLbl val="0"/>
      </c:catAx>
      <c:valAx>
        <c:axId val="15718521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184656"/>
        <c:crosses val="autoZero"/>
        <c:crossBetween val="between"/>
        <c:majorUnit val="0.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15'!$A$4:$A$11</c:f>
              <c:strCache>
                <c:ptCount val="8"/>
                <c:pt idx="0">
                  <c:v>I understand how my work impacts the UCSB Library's goals.</c:v>
                </c:pt>
                <c:pt idx="1">
                  <c:v>I am determined to give my best effort at work each day.</c:v>
                </c:pt>
                <c:pt idx="2">
                  <c:v>Employees treat each other with respect.</c:v>
                </c:pt>
                <c:pt idx="3">
                  <c:v>The Library's work positively impacts people's lives.</c:v>
                </c:pt>
                <c:pt idx="4">
                  <c:v>The Library has a safe work environment.</c:v>
                </c:pt>
                <c:pt idx="5">
                  <c:v>More often than not, I find myself disinterested in the work I do.</c:v>
                </c:pt>
                <c:pt idx="6">
                  <c:v>I feel overwhelmed with the work I have to do during my shift.</c:v>
                </c:pt>
                <c:pt idx="7">
                  <c:v>I am able to keep up with both school and work.</c:v>
                </c:pt>
              </c:strCache>
            </c:strRef>
          </c:cat>
          <c:val>
            <c:numRef>
              <c:f>'Question 15'!$M$4:$M$11</c:f>
              <c:numCache>
                <c:formatCode>General</c:formatCode>
                <c:ptCount val="8"/>
                <c:pt idx="0">
                  <c:v>4.38</c:v>
                </c:pt>
                <c:pt idx="1">
                  <c:v>4.42</c:v>
                </c:pt>
                <c:pt idx="2">
                  <c:v>4.58</c:v>
                </c:pt>
                <c:pt idx="3">
                  <c:v>4.3600000000000003</c:v>
                </c:pt>
                <c:pt idx="4">
                  <c:v>4.72</c:v>
                </c:pt>
                <c:pt idx="5">
                  <c:v>2.38</c:v>
                </c:pt>
                <c:pt idx="6">
                  <c:v>1.78</c:v>
                </c:pt>
                <c:pt idx="7">
                  <c:v>4.16</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15'!$A$4:$A$11</c:f>
              <c:strCache>
                <c:ptCount val="8"/>
                <c:pt idx="0">
                  <c:v>I understand how my work impacts the UCSB Library's goals.</c:v>
                </c:pt>
                <c:pt idx="1">
                  <c:v>I am determined to give my best effort at work each day.</c:v>
                </c:pt>
                <c:pt idx="2">
                  <c:v>Employees treat each other with respect.</c:v>
                </c:pt>
                <c:pt idx="3">
                  <c:v>The Library's work positively impacts people's lives.</c:v>
                </c:pt>
                <c:pt idx="4">
                  <c:v>The Library has a safe work environment.</c:v>
                </c:pt>
                <c:pt idx="5">
                  <c:v>More often than not, I find myself disinterested in the work I do.</c:v>
                </c:pt>
                <c:pt idx="6">
                  <c:v>I feel overwhelmed with the work I have to do during my shift.</c:v>
                </c:pt>
                <c:pt idx="7">
                  <c:v>I am able to keep up with both school and work.</c:v>
                </c:pt>
              </c:strCache>
            </c:strRef>
          </c:cat>
          <c:val>
            <c:numRef>
              <c:f>'Question 15'!$N$4:$N$11</c:f>
              <c:numCache>
                <c:formatCode>0.00</c:formatCode>
                <c:ptCount val="8"/>
                <c:pt idx="0">
                  <c:v>4.4000000000000004</c:v>
                </c:pt>
                <c:pt idx="1">
                  <c:v>4.49</c:v>
                </c:pt>
                <c:pt idx="2">
                  <c:v>4.43</c:v>
                </c:pt>
                <c:pt idx="3">
                  <c:v>4.26</c:v>
                </c:pt>
                <c:pt idx="4">
                  <c:v>4.6399999999999997</c:v>
                </c:pt>
                <c:pt idx="5">
                  <c:v>2.3199999999999998</c:v>
                </c:pt>
                <c:pt idx="6">
                  <c:v>1.77</c:v>
                </c:pt>
                <c:pt idx="7">
                  <c:v>4.5999999999999996</c:v>
                </c:pt>
              </c:numCache>
            </c:numRef>
          </c:val>
        </c:ser>
        <c:dLbls>
          <c:dLblPos val="inEnd"/>
          <c:showLegendKey val="0"/>
          <c:showVal val="1"/>
          <c:showCatName val="0"/>
          <c:showSerName val="0"/>
          <c:showPercent val="0"/>
          <c:showBubbleSize val="0"/>
        </c:dLbls>
        <c:gapWidth val="182"/>
        <c:axId val="157436752"/>
        <c:axId val="157437312"/>
      </c:barChart>
      <c:catAx>
        <c:axId val="157436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437312"/>
        <c:crosses val="autoZero"/>
        <c:auto val="1"/>
        <c:lblAlgn val="ctr"/>
        <c:lblOffset val="100"/>
        <c:noMultiLvlLbl val="0"/>
      </c:catAx>
      <c:valAx>
        <c:axId val="157437312"/>
        <c:scaling>
          <c:orientation val="minMax"/>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436752"/>
        <c:crosses val="autoZero"/>
        <c:crossBetween val="between"/>
        <c:majorUnit val="1"/>
      </c:valAx>
      <c:spPr>
        <a:noFill/>
        <a:ln>
          <a:noFill/>
        </a:ln>
        <a:effectLst/>
      </c:spPr>
    </c:plotArea>
    <c:legend>
      <c:legendPos val="b"/>
      <c:layout>
        <c:manualLayout>
          <c:xMode val="edge"/>
          <c:yMode val="edge"/>
          <c:x val="0.61008364031644424"/>
          <c:y val="0.94009729049130464"/>
          <c:w val="0.10534248922457681"/>
          <c:h val="4.99675248540965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16'!$A$4:$A$10</c:f>
              <c:strCache>
                <c:ptCount val="7"/>
                <c:pt idx="0">
                  <c:v>The training I have received covers essential job functions.</c:v>
                </c:pt>
                <c:pt idx="1">
                  <c:v>The "Working at the Library" onboarding training (Prezi/Handbook) effectively communicated essential policies/procedures to me.</c:v>
                </c:pt>
                <c:pt idx="2">
                  <c:v>I understand how to use the Kronos Timekeeping System to report my hours worked.</c:v>
                </c:pt>
                <c:pt idx="3">
                  <c:v>I understand the criteria with which I am being evaluated with during Performance Evaluations.</c:v>
                </c:pt>
                <c:pt idx="4">
                  <c:v>My last performance evaluation was unbiased and based solely on my job performance.</c:v>
                </c:pt>
                <c:pt idx="5">
                  <c:v>I found the feedback in my last performance evaluation to be constructive.</c:v>
                </c:pt>
                <c:pt idx="6">
                  <c:v>I used the feedback from my last performance evaluation to help me grow professionally.</c:v>
                </c:pt>
              </c:strCache>
            </c:strRef>
          </c:cat>
          <c:val>
            <c:numRef>
              <c:f>'Question 16'!$O$4:$O$10</c:f>
              <c:numCache>
                <c:formatCode>General</c:formatCode>
                <c:ptCount val="7"/>
                <c:pt idx="0">
                  <c:v>4.42</c:v>
                </c:pt>
                <c:pt idx="1">
                  <c:v>3.87</c:v>
                </c:pt>
                <c:pt idx="2">
                  <c:v>4.8600000000000003</c:v>
                </c:pt>
                <c:pt idx="3">
                  <c:v>4.47</c:v>
                </c:pt>
                <c:pt idx="4">
                  <c:v>4.55</c:v>
                </c:pt>
                <c:pt idx="5">
                  <c:v>4.5</c:v>
                </c:pt>
                <c:pt idx="6">
                  <c:v>4.42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16'!$A$4:$A$10</c:f>
              <c:strCache>
                <c:ptCount val="7"/>
                <c:pt idx="0">
                  <c:v>The training I have received covers essential job functions.</c:v>
                </c:pt>
                <c:pt idx="1">
                  <c:v>The "Working at the Library" onboarding training (Prezi/Handbook) effectively communicated essential policies/procedures to me.</c:v>
                </c:pt>
                <c:pt idx="2">
                  <c:v>I understand how to use the Kronos Timekeeping System to report my hours worked.</c:v>
                </c:pt>
                <c:pt idx="3">
                  <c:v>I understand the criteria with which I am being evaluated with during Performance Evaluations.</c:v>
                </c:pt>
                <c:pt idx="4">
                  <c:v>My last performance evaluation was unbiased and based solely on my job performance.</c:v>
                </c:pt>
                <c:pt idx="5">
                  <c:v>I found the feedback in my last performance evaluation to be constructive.</c:v>
                </c:pt>
                <c:pt idx="6">
                  <c:v>I used the feedback from my last performance evaluation to help me grow professionally.</c:v>
                </c:pt>
              </c:strCache>
            </c:strRef>
          </c:cat>
          <c:val>
            <c:numRef>
              <c:f>'Question 16'!$P$4:$P$10</c:f>
              <c:numCache>
                <c:formatCode>General</c:formatCode>
                <c:ptCount val="7"/>
                <c:pt idx="0" formatCode="0.00">
                  <c:v>4.2699999999999996</c:v>
                </c:pt>
                <c:pt idx="2" formatCode="0.00">
                  <c:v>4.71</c:v>
                </c:pt>
                <c:pt idx="3" formatCode="0.00">
                  <c:v>4.51</c:v>
                </c:pt>
                <c:pt idx="4" formatCode="0.00">
                  <c:v>4.28</c:v>
                </c:pt>
                <c:pt idx="5" formatCode="0.00">
                  <c:v>4.28</c:v>
                </c:pt>
                <c:pt idx="6" formatCode="0.00">
                  <c:v>4.0599999999999996</c:v>
                </c:pt>
              </c:numCache>
            </c:numRef>
          </c:val>
        </c:ser>
        <c:dLbls>
          <c:dLblPos val="inEnd"/>
          <c:showLegendKey val="0"/>
          <c:showVal val="1"/>
          <c:showCatName val="0"/>
          <c:showSerName val="0"/>
          <c:showPercent val="0"/>
          <c:showBubbleSize val="0"/>
        </c:dLbls>
        <c:gapWidth val="182"/>
        <c:axId val="157440112"/>
        <c:axId val="157440672"/>
      </c:barChart>
      <c:catAx>
        <c:axId val="157440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7440672"/>
        <c:crosses val="autoZero"/>
        <c:auto val="1"/>
        <c:lblAlgn val="ctr"/>
        <c:lblOffset val="100"/>
        <c:noMultiLvlLbl val="0"/>
      </c:catAx>
      <c:valAx>
        <c:axId val="157440672"/>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440112"/>
        <c:crosses val="autoZero"/>
        <c:crossBetween val="between"/>
        <c:majorUnit val="1"/>
      </c:valAx>
      <c:spPr>
        <a:noFill/>
        <a:ln>
          <a:noFill/>
        </a:ln>
        <a:effectLst/>
      </c:spPr>
    </c:plotArea>
    <c:legend>
      <c:legendPos val="b"/>
      <c:layout>
        <c:manualLayout>
          <c:xMode val="edge"/>
          <c:yMode val="edge"/>
          <c:x val="0.6776767133415228"/>
          <c:y val="0.95848981393891985"/>
          <c:w val="7.8678271301197103E-2"/>
          <c:h val="4.151018606108016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Actual DIst.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3.6313746566793322E-3"/>
                  <c:y val="-0.10295061783984684"/>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7.7270158060784758E-2"/>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3.4106134998337347E-2"/>
                  <c:y val="9.2591946656891671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9.9815419352368887E-2"/>
                  <c:y val="-4.9044136128764534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'Question 6'!$A$34:$A$38</c:f>
              <c:strCache>
                <c:ptCount val="5"/>
                <c:pt idx="0">
                  <c:v>RESS</c:v>
                </c:pt>
                <c:pt idx="1">
                  <c:v>OUTR</c:v>
                </c:pt>
                <c:pt idx="2">
                  <c:v>OFUL</c:v>
                </c:pt>
                <c:pt idx="3">
                  <c:v>COLL</c:v>
                </c:pt>
                <c:pt idx="4">
                  <c:v>ETSC</c:v>
                </c:pt>
              </c:strCache>
            </c:strRef>
          </c:cat>
          <c:val>
            <c:numRef>
              <c:f>'Question 6'!$B$34:$B$38</c:f>
              <c:numCache>
                <c:formatCode>0%</c:formatCode>
                <c:ptCount val="5"/>
                <c:pt idx="0">
                  <c:v>0.45222929936305734</c:v>
                </c:pt>
                <c:pt idx="1">
                  <c:v>0.10191082802547771</c:v>
                </c:pt>
                <c:pt idx="2">
                  <c:v>0.2356687898089172</c:v>
                </c:pt>
                <c:pt idx="3">
                  <c:v>0.19108280254777071</c:v>
                </c:pt>
                <c:pt idx="4">
                  <c:v>1.9108280254777069E-2</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Sheet1!$B$3:$B$7</c:f>
              <c:strCache>
                <c:ptCount val="5"/>
                <c:pt idx="0">
                  <c:v>RESS</c:v>
                </c:pt>
                <c:pt idx="1">
                  <c:v>OUTR</c:v>
                </c:pt>
                <c:pt idx="2">
                  <c:v>OFUL</c:v>
                </c:pt>
                <c:pt idx="3">
                  <c:v>COLL</c:v>
                </c:pt>
                <c:pt idx="4">
                  <c:v>ETSC</c:v>
                </c:pt>
              </c:strCache>
            </c:strRef>
          </c:cat>
          <c:val>
            <c:numRef>
              <c:f>Sheet1!$C$3:$C$7</c:f>
              <c:numCache>
                <c:formatCode>0%</c:formatCode>
                <c:ptCount val="5"/>
                <c:pt idx="0">
                  <c:v>0.27</c:v>
                </c:pt>
                <c:pt idx="1">
                  <c:v>0.125</c:v>
                </c:pt>
                <c:pt idx="2">
                  <c:v>0.42</c:v>
                </c:pt>
                <c:pt idx="3">
                  <c:v>0.58599999999999997</c:v>
                </c:pt>
                <c:pt idx="4">
                  <c:v>0.33300000000000002</c:v>
                </c:pt>
              </c:numCache>
            </c:numRef>
          </c:val>
        </c:ser>
        <c:dLbls>
          <c:dLblPos val="inEnd"/>
          <c:showLegendKey val="0"/>
          <c:showVal val="1"/>
          <c:showCatName val="0"/>
          <c:showSerName val="0"/>
          <c:showPercent val="0"/>
          <c:showBubbleSize val="0"/>
        </c:dLbls>
        <c:gapWidth val="182"/>
        <c:axId val="153207840"/>
        <c:axId val="153208400"/>
      </c:barChart>
      <c:catAx>
        <c:axId val="15320784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Line AUL</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208400"/>
        <c:crosses val="autoZero"/>
        <c:auto val="1"/>
        <c:lblAlgn val="ctr"/>
        <c:lblOffset val="100"/>
        <c:noMultiLvlLbl val="0"/>
      </c:catAx>
      <c:valAx>
        <c:axId val="1532084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 Respondents</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20784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6'!$A$22:$A$26</c:f>
              <c:strCache>
                <c:ptCount val="5"/>
                <c:pt idx="0">
                  <c:v>RESS</c:v>
                </c:pt>
                <c:pt idx="1">
                  <c:v>OUTR</c:v>
                </c:pt>
                <c:pt idx="2">
                  <c:v>OFUL</c:v>
                </c:pt>
                <c:pt idx="3">
                  <c:v>COLL</c:v>
                </c:pt>
                <c:pt idx="4">
                  <c:v>ETSC</c:v>
                </c:pt>
              </c:strCache>
            </c:strRef>
          </c:cat>
          <c:val>
            <c:numRef>
              <c:f>'Question 6'!$B$22:$B$26</c:f>
              <c:numCache>
                <c:formatCode>0.00%</c:formatCode>
                <c:ptCount val="5"/>
                <c:pt idx="0">
                  <c:v>0.34550000000000003</c:v>
                </c:pt>
                <c:pt idx="1">
                  <c:v>3.6400000000000002E-2</c:v>
                </c:pt>
                <c:pt idx="2">
                  <c:v>0.29089999999999999</c:v>
                </c:pt>
                <c:pt idx="3">
                  <c:v>0.30909999999999999</c:v>
                </c:pt>
                <c:pt idx="4">
                  <c:v>1.8200000000000001E-2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6'!$A$22:$A$26</c:f>
              <c:strCache>
                <c:ptCount val="5"/>
                <c:pt idx="0">
                  <c:v>RESS</c:v>
                </c:pt>
                <c:pt idx="1">
                  <c:v>OUTR</c:v>
                </c:pt>
                <c:pt idx="2">
                  <c:v>OFUL</c:v>
                </c:pt>
                <c:pt idx="3">
                  <c:v>COLL</c:v>
                </c:pt>
                <c:pt idx="4">
                  <c:v>ETSC</c:v>
                </c:pt>
              </c:strCache>
            </c:strRef>
          </c:cat>
          <c:val>
            <c:numRef>
              <c:f>'Question 6'!$C$22:$C$26</c:f>
              <c:numCache>
                <c:formatCode>0%</c:formatCode>
                <c:ptCount val="5"/>
                <c:pt idx="0">
                  <c:v>0.48529411764705882</c:v>
                </c:pt>
                <c:pt idx="1">
                  <c:v>5.8823529411764705E-2</c:v>
                </c:pt>
                <c:pt idx="2">
                  <c:v>0.22058823529411764</c:v>
                </c:pt>
                <c:pt idx="3">
                  <c:v>0.23529411764705882</c:v>
                </c:pt>
              </c:numCache>
            </c:numRef>
          </c:val>
        </c:ser>
        <c:dLbls>
          <c:dLblPos val="inEnd"/>
          <c:showLegendKey val="0"/>
          <c:showVal val="1"/>
          <c:showCatName val="0"/>
          <c:showSerName val="0"/>
          <c:showPercent val="0"/>
          <c:showBubbleSize val="0"/>
        </c:dLbls>
        <c:gapWidth val="182"/>
        <c:axId val="154903424"/>
        <c:axId val="154903984"/>
      </c:barChart>
      <c:catAx>
        <c:axId val="154903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03984"/>
        <c:crosses val="autoZero"/>
        <c:auto val="1"/>
        <c:lblAlgn val="ctr"/>
        <c:lblOffset val="100"/>
        <c:noMultiLvlLbl val="0"/>
      </c:catAx>
      <c:valAx>
        <c:axId val="15490398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03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dLblPos val="ctr"/>
          <c:showLegendKey val="0"/>
          <c:showVal val="1"/>
          <c:showCatName val="0"/>
          <c:showSerName val="0"/>
          <c:showPercent val="0"/>
          <c:showBubbleSize val="0"/>
        </c:dLbls>
        <c:gapWidth val="100"/>
        <c:axId val="154905664"/>
        <c:axId val="154906224"/>
      </c:barChart>
      <c:catAx>
        <c:axId val="154905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54906224"/>
        <c:crosses val="autoZero"/>
        <c:auto val="1"/>
        <c:lblAlgn val="ctr"/>
        <c:lblOffset val="100"/>
        <c:noMultiLvlLbl val="0"/>
      </c:catAx>
      <c:valAx>
        <c:axId val="1549062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54905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4'!$A$4:$A$10</c:f>
              <c:strCache>
                <c:ptCount val="7"/>
                <c:pt idx="0">
                  <c:v>American Indian or Alaskan Native</c:v>
                </c:pt>
                <c:pt idx="1">
                  <c:v>Asian or Pacific Islander</c:v>
                </c:pt>
                <c:pt idx="2">
                  <c:v>Black or African American</c:v>
                </c:pt>
                <c:pt idx="3">
                  <c:v>Hispanic or Latino</c:v>
                </c:pt>
                <c:pt idx="4">
                  <c:v>White / Caucasian</c:v>
                </c:pt>
                <c:pt idx="5">
                  <c:v>Prefer not to answer</c:v>
                </c:pt>
                <c:pt idx="6">
                  <c:v>Other (please specify)</c:v>
                </c:pt>
              </c:strCache>
            </c:strRef>
          </c:cat>
          <c:val>
            <c:numRef>
              <c:f>'Question 4'!$B$4:$B$8</c:f>
              <c:numCache>
                <c:formatCode>0.00%</c:formatCode>
                <c:ptCount val="5"/>
                <c:pt idx="1">
                  <c:v>0.2545</c:v>
                </c:pt>
                <c:pt idx="2">
                  <c:v>7.2700000000000001E-2</c:v>
                </c:pt>
                <c:pt idx="3">
                  <c:v>0.38179999999999997</c:v>
                </c:pt>
                <c:pt idx="4">
                  <c:v>0.41820000000000002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4'!$A$4:$A$10</c:f>
              <c:strCache>
                <c:ptCount val="7"/>
                <c:pt idx="0">
                  <c:v>American Indian or Alaskan Native</c:v>
                </c:pt>
                <c:pt idx="1">
                  <c:v>Asian or Pacific Islander</c:v>
                </c:pt>
                <c:pt idx="2">
                  <c:v>Black or African American</c:v>
                </c:pt>
                <c:pt idx="3">
                  <c:v>Hispanic or Latino</c:v>
                </c:pt>
                <c:pt idx="4">
                  <c:v>White / Caucasian</c:v>
                </c:pt>
                <c:pt idx="5">
                  <c:v>Prefer not to answer</c:v>
                </c:pt>
                <c:pt idx="6">
                  <c:v>Other (please specify)</c:v>
                </c:pt>
              </c:strCache>
            </c:strRef>
          </c:cat>
          <c:val>
            <c:numRef>
              <c:f>'Question 4'!$D$4:$D$10</c:f>
              <c:numCache>
                <c:formatCode>0%</c:formatCode>
                <c:ptCount val="7"/>
                <c:pt idx="0">
                  <c:v>1.4084507042253521E-2</c:v>
                </c:pt>
                <c:pt idx="1">
                  <c:v>0.26760563380281688</c:v>
                </c:pt>
                <c:pt idx="2">
                  <c:v>2.8169014084507043E-2</c:v>
                </c:pt>
                <c:pt idx="3">
                  <c:v>0.30985915492957744</c:v>
                </c:pt>
                <c:pt idx="4">
                  <c:v>0.3380281690140845</c:v>
                </c:pt>
                <c:pt idx="5">
                  <c:v>2.8169014084507043E-2</c:v>
                </c:pt>
                <c:pt idx="6">
                  <c:v>1.4084507042253521E-2</c:v>
                </c:pt>
              </c:numCache>
            </c:numRef>
          </c:val>
        </c:ser>
        <c:dLbls>
          <c:dLblPos val="inEnd"/>
          <c:showLegendKey val="0"/>
          <c:showVal val="1"/>
          <c:showCatName val="0"/>
          <c:showSerName val="0"/>
          <c:showPercent val="0"/>
          <c:showBubbleSize val="0"/>
        </c:dLbls>
        <c:gapWidth val="182"/>
        <c:axId val="154946368"/>
        <c:axId val="154946928"/>
      </c:barChart>
      <c:catAx>
        <c:axId val="154946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46928"/>
        <c:crosses val="autoZero"/>
        <c:auto val="1"/>
        <c:lblAlgn val="ctr"/>
        <c:lblOffset val="100"/>
        <c:noMultiLvlLbl val="0"/>
      </c:catAx>
      <c:valAx>
        <c:axId val="15494692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46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2'!$A$4:$A$8</c:f>
              <c:strCache>
                <c:ptCount val="5"/>
                <c:pt idx="0">
                  <c:v>Man</c:v>
                </c:pt>
                <c:pt idx="1">
                  <c:v>Woman</c:v>
                </c:pt>
                <c:pt idx="2">
                  <c:v>Non-binary/third gender</c:v>
                </c:pt>
                <c:pt idx="3">
                  <c:v>Prefer to self describe</c:v>
                </c:pt>
                <c:pt idx="4">
                  <c:v>Agender</c:v>
                </c:pt>
              </c:strCache>
            </c:strRef>
          </c:cat>
          <c:val>
            <c:numRef>
              <c:f>'Question 2'!$B$4:$B$8</c:f>
              <c:numCache>
                <c:formatCode>0.00%</c:formatCode>
                <c:ptCount val="5"/>
                <c:pt idx="0">
                  <c:v>0.21820000000000001</c:v>
                </c:pt>
                <c:pt idx="1">
                  <c:v>0.69090000000000007</c:v>
                </c:pt>
                <c:pt idx="2">
                  <c:v>3.6400000000000002E-2</c:v>
                </c:pt>
                <c:pt idx="3">
                  <c:v>3.6400000000000002E-2</c:v>
                </c:pt>
                <c:pt idx="4">
                  <c:v>1.8200000000000001E-2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2'!$A$4:$A$8</c:f>
              <c:strCache>
                <c:ptCount val="5"/>
                <c:pt idx="0">
                  <c:v>Man</c:v>
                </c:pt>
                <c:pt idx="1">
                  <c:v>Woman</c:v>
                </c:pt>
                <c:pt idx="2">
                  <c:v>Non-binary/third gender</c:v>
                </c:pt>
                <c:pt idx="3">
                  <c:v>Prefer to self describe</c:v>
                </c:pt>
                <c:pt idx="4">
                  <c:v>Agender</c:v>
                </c:pt>
              </c:strCache>
            </c:strRef>
          </c:cat>
          <c:val>
            <c:numRef>
              <c:f>'Question 2'!$D$4:$D$8</c:f>
              <c:numCache>
                <c:formatCode>0%</c:formatCode>
                <c:ptCount val="5"/>
                <c:pt idx="0">
                  <c:v>0.27692307692307694</c:v>
                </c:pt>
                <c:pt idx="1">
                  <c:v>0.70769230769230773</c:v>
                </c:pt>
                <c:pt idx="2">
                  <c:v>1.5384615384615385E-2</c:v>
                </c:pt>
              </c:numCache>
            </c:numRef>
          </c:val>
        </c:ser>
        <c:dLbls>
          <c:dLblPos val="inEnd"/>
          <c:showLegendKey val="0"/>
          <c:showVal val="1"/>
          <c:showCatName val="0"/>
          <c:showSerName val="0"/>
          <c:showPercent val="0"/>
          <c:showBubbleSize val="0"/>
        </c:dLbls>
        <c:gapWidth val="182"/>
        <c:axId val="154949728"/>
        <c:axId val="154950288"/>
      </c:barChart>
      <c:catAx>
        <c:axId val="154949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50288"/>
        <c:crosses val="autoZero"/>
        <c:auto val="1"/>
        <c:lblAlgn val="ctr"/>
        <c:lblOffset val="100"/>
        <c:noMultiLvlLbl val="0"/>
      </c:catAx>
      <c:valAx>
        <c:axId val="15495028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4972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3'!$A$4:$A$10</c:f>
              <c:strCache>
                <c:ptCount val="7"/>
                <c:pt idx="0">
                  <c:v>Queer</c:v>
                </c:pt>
                <c:pt idx="1">
                  <c:v>Bisexual</c:v>
                </c:pt>
                <c:pt idx="2">
                  <c:v>Heterosexual</c:v>
                </c:pt>
                <c:pt idx="3">
                  <c:v>Gay</c:v>
                </c:pt>
                <c:pt idx="4">
                  <c:v>Lesbian</c:v>
                </c:pt>
                <c:pt idx="5">
                  <c:v>Asexual</c:v>
                </c:pt>
                <c:pt idx="6">
                  <c:v>Questioning</c:v>
                </c:pt>
              </c:strCache>
            </c:strRef>
          </c:cat>
          <c:val>
            <c:numRef>
              <c:f>'Question 3'!$B$4:$B$10</c:f>
              <c:numCache>
                <c:formatCode>0.00%</c:formatCode>
                <c:ptCount val="7"/>
                <c:pt idx="0">
                  <c:v>3.7699999999999997E-2</c:v>
                </c:pt>
                <c:pt idx="1">
                  <c:v>0.1132</c:v>
                </c:pt>
                <c:pt idx="2">
                  <c:v>0.69810000000000005</c:v>
                </c:pt>
                <c:pt idx="3">
                  <c:v>7.5499999999999998E-2</c:v>
                </c:pt>
                <c:pt idx="4">
                  <c:v>1.89E-2</c:v>
                </c:pt>
                <c:pt idx="5">
                  <c:v>1.89E-2</c:v>
                </c:pt>
                <c:pt idx="6">
                  <c:v>3.7699999999999997E-2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3'!$A$4:$A$10</c:f>
              <c:strCache>
                <c:ptCount val="7"/>
                <c:pt idx="0">
                  <c:v>Queer</c:v>
                </c:pt>
                <c:pt idx="1">
                  <c:v>Bisexual</c:v>
                </c:pt>
                <c:pt idx="2">
                  <c:v>Heterosexual</c:v>
                </c:pt>
                <c:pt idx="3">
                  <c:v>Gay</c:v>
                </c:pt>
                <c:pt idx="4">
                  <c:v>Lesbian</c:v>
                </c:pt>
                <c:pt idx="5">
                  <c:v>Asexual</c:v>
                </c:pt>
                <c:pt idx="6">
                  <c:v>Questioning</c:v>
                </c:pt>
              </c:strCache>
            </c:strRef>
          </c:cat>
          <c:val>
            <c:numRef>
              <c:f>'Question 3'!$D$4:$D$10</c:f>
              <c:numCache>
                <c:formatCode>0%</c:formatCode>
                <c:ptCount val="7"/>
                <c:pt idx="0">
                  <c:v>1.6393442622950821E-2</c:v>
                </c:pt>
                <c:pt idx="1">
                  <c:v>8.1967213114754092E-2</c:v>
                </c:pt>
                <c:pt idx="2">
                  <c:v>0.85245901639344257</c:v>
                </c:pt>
                <c:pt idx="3">
                  <c:v>4.9180327868852458E-2</c:v>
                </c:pt>
              </c:numCache>
            </c:numRef>
          </c:val>
        </c:ser>
        <c:dLbls>
          <c:dLblPos val="inEnd"/>
          <c:showLegendKey val="0"/>
          <c:showVal val="1"/>
          <c:showCatName val="0"/>
          <c:showSerName val="0"/>
          <c:showPercent val="0"/>
          <c:showBubbleSize val="0"/>
        </c:dLbls>
        <c:gapWidth val="182"/>
        <c:axId val="154953088"/>
        <c:axId val="154953648"/>
      </c:barChart>
      <c:catAx>
        <c:axId val="154953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53648"/>
        <c:crosses val="autoZero"/>
        <c:auto val="1"/>
        <c:lblAlgn val="ctr"/>
        <c:lblOffset val="100"/>
        <c:noMultiLvlLbl val="0"/>
      </c:catAx>
      <c:valAx>
        <c:axId val="15495364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95308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2018</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1'!$A$4:$A$8</c:f>
              <c:strCache>
                <c:ptCount val="5"/>
                <c:pt idx="0">
                  <c:v>Freshman</c:v>
                </c:pt>
                <c:pt idx="1">
                  <c:v>Sohphomore</c:v>
                </c:pt>
                <c:pt idx="2">
                  <c:v>Junior</c:v>
                </c:pt>
                <c:pt idx="3">
                  <c:v>Senior</c:v>
                </c:pt>
                <c:pt idx="4">
                  <c:v>Graduate Student</c:v>
                </c:pt>
              </c:strCache>
            </c:strRef>
          </c:cat>
          <c:val>
            <c:numRef>
              <c:f>'Question 1'!$B$4:$B$8</c:f>
              <c:numCache>
                <c:formatCode>0.00%</c:formatCode>
                <c:ptCount val="5"/>
                <c:pt idx="0">
                  <c:v>3.6400000000000002E-2</c:v>
                </c:pt>
                <c:pt idx="1">
                  <c:v>0.14549999999999999</c:v>
                </c:pt>
                <c:pt idx="2">
                  <c:v>0.4</c:v>
                </c:pt>
                <c:pt idx="3">
                  <c:v>0.34549999999999997</c:v>
                </c:pt>
                <c:pt idx="4">
                  <c:v>7.2700000000000001E-2</c:v>
                </c:pt>
              </c:numCache>
            </c:numRef>
          </c:val>
        </c:ser>
        <c:ser>
          <c:idx val="1"/>
          <c:order val="1"/>
          <c:tx>
            <c:v>2017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'Question 1'!$A$4:$A$8</c:f>
              <c:strCache>
                <c:ptCount val="5"/>
                <c:pt idx="0">
                  <c:v>Freshman</c:v>
                </c:pt>
                <c:pt idx="1">
                  <c:v>Sohphomore</c:v>
                </c:pt>
                <c:pt idx="2">
                  <c:v>Junior</c:v>
                </c:pt>
                <c:pt idx="3">
                  <c:v>Senior</c:v>
                </c:pt>
                <c:pt idx="4">
                  <c:v>Graduate Student</c:v>
                </c:pt>
              </c:strCache>
            </c:strRef>
          </c:cat>
          <c:val>
            <c:numRef>
              <c:f>'Question 1'!$D$4:$D$8</c:f>
              <c:numCache>
                <c:formatCode>0%</c:formatCode>
                <c:ptCount val="5"/>
                <c:pt idx="0">
                  <c:v>2.9850746268656716E-2</c:v>
                </c:pt>
                <c:pt idx="1">
                  <c:v>0.22388059701492538</c:v>
                </c:pt>
                <c:pt idx="2">
                  <c:v>0.29850746268656714</c:v>
                </c:pt>
                <c:pt idx="3">
                  <c:v>0.43283582089552236</c:v>
                </c:pt>
                <c:pt idx="4">
                  <c:v>1.4925373134328358E-2</c:v>
                </c:pt>
              </c:numCache>
            </c:numRef>
          </c:val>
        </c:ser>
        <c:dLbls>
          <c:dLblPos val="inEnd"/>
          <c:showLegendKey val="0"/>
          <c:showVal val="1"/>
          <c:showCatName val="0"/>
          <c:showSerName val="0"/>
          <c:showPercent val="0"/>
          <c:showBubbleSize val="0"/>
        </c:dLbls>
        <c:gapWidth val="182"/>
        <c:axId val="156365760"/>
        <c:axId val="156366320"/>
      </c:barChart>
      <c:catAx>
        <c:axId val="156365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366320"/>
        <c:crosses val="autoZero"/>
        <c:auto val="1"/>
        <c:lblAlgn val="ctr"/>
        <c:lblOffset val="100"/>
        <c:noMultiLvlLbl val="0"/>
      </c:catAx>
      <c:valAx>
        <c:axId val="15636632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365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1"/>
            <a:ext cx="3044719" cy="467231"/>
          </a:xfrm>
          <a:prstGeom prst="rect">
            <a:avLst/>
          </a:prstGeom>
        </p:spPr>
        <p:txBody>
          <a:bodyPr vert="horz" lIns="93360" tIns="46680" rIns="93360" bIns="46680" rtlCol="0"/>
          <a:lstStyle>
            <a:lvl1pPr algn="r">
              <a:defRPr sz="1200"/>
            </a:lvl1pPr>
          </a:lstStyle>
          <a:p>
            <a:fld id="{6B39A48C-2864-4988-9AF6-958CCB5CBB33}" type="datetimeFigureOut">
              <a:rPr lang="en-US" smtClean="0"/>
              <a:t>8/28/2018</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E351D2A5-01C2-4F14-A361-F06B26FD4953}" type="slidenum">
              <a:rPr lang="en-US" smtClean="0"/>
              <a:t>‹#›</a:t>
            </a:fld>
            <a:endParaRPr lang="en-US"/>
          </a:p>
        </p:txBody>
      </p:sp>
    </p:spTree>
    <p:extLst>
      <p:ext uri="{BB962C8B-B14F-4D97-AF65-F5344CB8AC3E}">
        <p14:creationId xmlns:p14="http://schemas.microsoft.com/office/powerpoint/2010/main" val="23783365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860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263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284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14387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303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303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5881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823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00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0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39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995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42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5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089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704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289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8/28/2018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7264561"/>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Employee </a:t>
            </a:r>
            <a:r>
              <a:rPr lang="en-US" dirty="0" smtClean="0"/>
              <a:t>Survey - 2018</a:t>
            </a:r>
            <a:endParaRPr lang="en-US" dirty="0"/>
          </a:p>
        </p:txBody>
      </p:sp>
      <p:sp>
        <p:nvSpPr>
          <p:cNvPr id="3" name="Subtitle 2"/>
          <p:cNvSpPr>
            <a:spLocks noGrp="1"/>
          </p:cNvSpPr>
          <p:nvPr>
            <p:ph type="subTitle" idx="1"/>
          </p:nvPr>
        </p:nvSpPr>
        <p:spPr/>
        <p:txBody>
          <a:bodyPr/>
          <a:lstStyle/>
          <a:p>
            <a:r>
              <a:rPr lang="en-US" dirty="0"/>
              <a:t>Facilitated by </a:t>
            </a:r>
            <a:r>
              <a:rPr lang="en-US" dirty="0" smtClean="0"/>
              <a:t>S.T.A.G</a:t>
            </a:r>
            <a:endParaRPr lang="en-US" dirty="0"/>
          </a:p>
        </p:txBody>
      </p:sp>
    </p:spTree>
    <p:extLst>
      <p:ext uri="{BB962C8B-B14F-4D97-AF65-F5344CB8AC3E}">
        <p14:creationId xmlns:p14="http://schemas.microsoft.com/office/powerpoint/2010/main" val="937179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32" y="125289"/>
            <a:ext cx="9911053" cy="794191"/>
          </a:xfrm>
        </p:spPr>
        <p:txBody>
          <a:bodyPr/>
          <a:lstStyle/>
          <a:p>
            <a:r>
              <a:rPr lang="en-US" sz="3600" dirty="0"/>
              <a:t>Respondents’ Demographic Data</a:t>
            </a:r>
            <a:r>
              <a:rPr lang="en-US" sz="3600" dirty="0" smtClean="0"/>
              <a:t>: </a:t>
            </a:r>
            <a:br>
              <a:rPr lang="en-US" sz="3600" dirty="0" smtClean="0"/>
            </a:br>
            <a:r>
              <a:rPr lang="en-US" sz="3600" dirty="0"/>
              <a:t>	</a:t>
            </a:r>
            <a:r>
              <a:rPr lang="en-US" sz="3600" dirty="0" smtClean="0"/>
              <a:t>Length </a:t>
            </a:r>
            <a:r>
              <a:rPr lang="en-US" sz="3600" dirty="0"/>
              <a:t>of Employment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781922"/>
              </p:ext>
            </p:extLst>
          </p:nvPr>
        </p:nvGraphicFramePr>
        <p:xfrm>
          <a:off x="529732" y="1256606"/>
          <a:ext cx="10842079" cy="49446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4207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Commitments</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177529862"/>
              </p:ext>
            </p:extLst>
          </p:nvPr>
        </p:nvGraphicFramePr>
        <p:xfrm>
          <a:off x="646111" y="1661160"/>
          <a:ext cx="4809809" cy="44907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half" idx="2"/>
            <p:extLst>
              <p:ext uri="{D42A27DB-BD31-4B8C-83A1-F6EECF244321}">
                <p14:modId xmlns:p14="http://schemas.microsoft.com/office/powerpoint/2010/main" val="3915145589"/>
              </p:ext>
            </p:extLst>
          </p:nvPr>
        </p:nvGraphicFramePr>
        <p:xfrm>
          <a:off x="6751320" y="1661160"/>
          <a:ext cx="4762183" cy="449072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360672" y="1152983"/>
            <a:ext cx="3987800" cy="923330"/>
          </a:xfrm>
          <a:prstGeom prst="rect">
            <a:avLst/>
          </a:prstGeom>
          <a:noFill/>
        </p:spPr>
        <p:txBody>
          <a:bodyPr wrap="square" rtlCol="0">
            <a:spAutoFit/>
          </a:bodyPr>
          <a:lstStyle/>
          <a:p>
            <a:r>
              <a:rPr lang="en-US" dirty="0" smtClean="0"/>
              <a:t> Q7: Do you have other large time commitments outside of classes and working at the Library?</a:t>
            </a:r>
            <a:endParaRPr lang="en-US" dirty="0"/>
          </a:p>
        </p:txBody>
      </p:sp>
      <p:sp>
        <p:nvSpPr>
          <p:cNvPr id="6" name="TextBox 5"/>
          <p:cNvSpPr txBox="1"/>
          <p:nvPr/>
        </p:nvSpPr>
        <p:spPr>
          <a:xfrm>
            <a:off x="6751320" y="1152983"/>
            <a:ext cx="695047" cy="369332"/>
          </a:xfrm>
          <a:prstGeom prst="rect">
            <a:avLst/>
          </a:prstGeom>
          <a:noFill/>
        </p:spPr>
        <p:txBody>
          <a:bodyPr wrap="square" rtlCol="0">
            <a:spAutoFit/>
          </a:bodyPr>
          <a:lstStyle/>
          <a:p>
            <a:r>
              <a:rPr lang="en-US" dirty="0" smtClean="0"/>
              <a:t>Q8:</a:t>
            </a:r>
            <a:endParaRPr lang="en-US" dirty="0"/>
          </a:p>
        </p:txBody>
      </p:sp>
    </p:spTree>
    <p:extLst>
      <p:ext uri="{BB962C8B-B14F-4D97-AF65-F5344CB8AC3E}">
        <p14:creationId xmlns:p14="http://schemas.microsoft.com/office/powerpoint/2010/main" val="98423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5243" y="342651"/>
            <a:ext cx="10648423" cy="772767"/>
          </a:xfrm>
        </p:spPr>
        <p:txBody>
          <a:bodyPr/>
          <a:lstStyle/>
          <a:p>
            <a:r>
              <a:rPr lang="en-US" sz="3600" dirty="0" smtClean="0"/>
              <a:t>Q9: Time Commitments – Ranking Averages</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0097028"/>
              </p:ext>
            </p:extLst>
          </p:nvPr>
        </p:nvGraphicFramePr>
        <p:xfrm>
          <a:off x="872354" y="1850592"/>
          <a:ext cx="10402104" cy="446182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255686" y="6312419"/>
            <a:ext cx="1489436" cy="276999"/>
          </a:xfrm>
          <a:prstGeom prst="rect">
            <a:avLst/>
          </a:prstGeom>
          <a:noFill/>
        </p:spPr>
        <p:txBody>
          <a:bodyPr wrap="square" rtlCol="0">
            <a:spAutoFit/>
          </a:bodyPr>
          <a:lstStyle/>
          <a:p>
            <a:r>
              <a:rPr lang="en-US" sz="1200" dirty="0" smtClean="0"/>
              <a:t>Strongly Disagree</a:t>
            </a:r>
            <a:endParaRPr lang="en-US" sz="1200" dirty="0"/>
          </a:p>
        </p:txBody>
      </p:sp>
      <p:sp>
        <p:nvSpPr>
          <p:cNvPr id="6" name="TextBox 5"/>
          <p:cNvSpPr txBox="1"/>
          <p:nvPr/>
        </p:nvSpPr>
        <p:spPr>
          <a:xfrm>
            <a:off x="10466884" y="6312419"/>
            <a:ext cx="1333563" cy="276999"/>
          </a:xfrm>
          <a:prstGeom prst="rect">
            <a:avLst/>
          </a:prstGeom>
          <a:noFill/>
        </p:spPr>
        <p:txBody>
          <a:bodyPr wrap="square" rtlCol="0">
            <a:spAutoFit/>
          </a:bodyPr>
          <a:lstStyle/>
          <a:p>
            <a:r>
              <a:rPr lang="en-US" sz="1200" dirty="0" smtClean="0"/>
              <a:t>Strongly Agree</a:t>
            </a:r>
            <a:endParaRPr lang="en-US" sz="1200" dirty="0"/>
          </a:p>
        </p:txBody>
      </p:sp>
    </p:spTree>
    <p:extLst>
      <p:ext uri="{BB962C8B-B14F-4D97-AF65-F5344CB8AC3E}">
        <p14:creationId xmlns:p14="http://schemas.microsoft.com/office/powerpoint/2010/main" val="2757960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570" y="147430"/>
            <a:ext cx="10088023" cy="1108438"/>
          </a:xfrm>
        </p:spPr>
        <p:txBody>
          <a:bodyPr>
            <a:normAutofit fontScale="90000"/>
          </a:bodyPr>
          <a:lstStyle/>
          <a:p>
            <a:r>
              <a:rPr lang="en-US" dirty="0" smtClean="0"/>
              <a:t>Q10: What three words would you use to describe the UCSB Library’s work culture?</a:t>
            </a:r>
            <a:br>
              <a:rPr lang="en-US" dirty="0" smtClean="0"/>
            </a:b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8890" y="1402189"/>
            <a:ext cx="8875381" cy="52552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53313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646110" y="456936"/>
            <a:ext cx="4396339" cy="1228195"/>
          </a:xfrm>
        </p:spPr>
        <p:txBody>
          <a:bodyPr/>
          <a:lstStyle/>
          <a:p>
            <a:r>
              <a:rPr lang="en-US" sz="1800" dirty="0" smtClean="0"/>
              <a:t>Q11: </a:t>
            </a:r>
            <a:r>
              <a:rPr lang="en-US" sz="1800" dirty="0"/>
              <a:t>Please list one thing you enjoy the most and one thing you enjoy the least about working at the UCSB Library</a:t>
            </a:r>
            <a:r>
              <a:rPr lang="en-US" sz="1800" dirty="0" smtClean="0"/>
              <a:t>?</a:t>
            </a:r>
            <a:endParaRPr lang="en-US" sz="1800" dirty="0"/>
          </a:p>
        </p:txBody>
      </p:sp>
      <p:sp>
        <p:nvSpPr>
          <p:cNvPr id="3" name="Content Placeholder 2"/>
          <p:cNvSpPr>
            <a:spLocks noGrp="1"/>
          </p:cNvSpPr>
          <p:nvPr>
            <p:ph sz="half" idx="2"/>
          </p:nvPr>
        </p:nvSpPr>
        <p:spPr>
          <a:xfrm>
            <a:off x="646109" y="1955800"/>
            <a:ext cx="4396339" cy="3741738"/>
          </a:xfrm>
        </p:spPr>
        <p:txBody>
          <a:bodyPr>
            <a:normAutofit/>
          </a:bodyPr>
          <a:lstStyle/>
          <a:p>
            <a:r>
              <a:rPr lang="en-US" dirty="0" smtClean="0"/>
              <a:t>See handout for full list</a:t>
            </a:r>
          </a:p>
          <a:p>
            <a:r>
              <a:rPr lang="en-US" dirty="0" smtClean="0"/>
              <a:t>Highlights:</a:t>
            </a:r>
          </a:p>
          <a:p>
            <a:pPr lvl="1"/>
            <a:r>
              <a:rPr lang="en-US" b="1" dirty="0" smtClean="0">
                <a:solidFill>
                  <a:srgbClr val="FFFF00"/>
                </a:solidFill>
              </a:rPr>
              <a:t>Most</a:t>
            </a:r>
            <a:r>
              <a:rPr lang="en-US" dirty="0" smtClean="0"/>
              <a:t>: Flexibility; the people (co-workers, supervisors, patrons); assignments and interactions with the collections</a:t>
            </a:r>
          </a:p>
          <a:p>
            <a:pPr lvl="1"/>
            <a:r>
              <a:rPr lang="en-US" b="1" dirty="0" smtClean="0">
                <a:solidFill>
                  <a:srgbClr val="FFFF00"/>
                </a:solidFill>
              </a:rPr>
              <a:t>Least</a:t>
            </a:r>
            <a:r>
              <a:rPr lang="en-US" dirty="0" smtClean="0"/>
              <a:t>: Communication breakdowns; hour limitations (max and department operating hours); rude patrons</a:t>
            </a:r>
          </a:p>
          <a:p>
            <a:pPr lvl="1"/>
            <a:r>
              <a:rPr lang="en-US" b="1" dirty="0" smtClean="0">
                <a:solidFill>
                  <a:srgbClr val="FFFF00"/>
                </a:solidFill>
              </a:rPr>
              <a:t>Contradictions</a:t>
            </a:r>
            <a:r>
              <a:rPr lang="en-US" dirty="0" smtClean="0"/>
              <a:t>: Hours of operation; physical environment; short shifts</a:t>
            </a:r>
          </a:p>
        </p:txBody>
      </p:sp>
      <p:sp>
        <p:nvSpPr>
          <p:cNvPr id="7" name="Text Placeholder 6"/>
          <p:cNvSpPr>
            <a:spLocks noGrp="1"/>
          </p:cNvSpPr>
          <p:nvPr>
            <p:ph type="body" sz="quarter" idx="3"/>
          </p:nvPr>
        </p:nvSpPr>
        <p:spPr>
          <a:xfrm>
            <a:off x="5654494" y="456936"/>
            <a:ext cx="4396339" cy="1008062"/>
          </a:xfrm>
        </p:spPr>
        <p:txBody>
          <a:bodyPr/>
          <a:lstStyle/>
          <a:p>
            <a:r>
              <a:rPr lang="en-US" sz="1800" dirty="0" smtClean="0"/>
              <a:t>Q12: </a:t>
            </a:r>
            <a:r>
              <a:rPr lang="en-US" sz="1800" dirty="0"/>
              <a:t>What is one thing you would change about working at the UCSB Library? (Optional)</a:t>
            </a:r>
          </a:p>
        </p:txBody>
      </p:sp>
      <p:sp>
        <p:nvSpPr>
          <p:cNvPr id="8" name="Content Placeholder 7"/>
          <p:cNvSpPr>
            <a:spLocks noGrp="1"/>
          </p:cNvSpPr>
          <p:nvPr>
            <p:ph sz="quarter" idx="4"/>
          </p:nvPr>
        </p:nvSpPr>
        <p:spPr>
          <a:xfrm>
            <a:off x="5654493" y="1955800"/>
            <a:ext cx="4396339" cy="3741738"/>
          </a:xfrm>
        </p:spPr>
        <p:txBody>
          <a:bodyPr/>
          <a:lstStyle/>
          <a:p>
            <a:r>
              <a:rPr lang="en-US" dirty="0"/>
              <a:t>See handout for full list</a:t>
            </a:r>
          </a:p>
          <a:p>
            <a:r>
              <a:rPr lang="en-US" dirty="0">
                <a:solidFill>
                  <a:srgbClr val="FFFF00"/>
                </a:solidFill>
              </a:rPr>
              <a:t>Highlights</a:t>
            </a:r>
            <a:r>
              <a:rPr lang="en-US" dirty="0"/>
              <a:t>: a want for more cross-departmental interactions; repeal of the hour limitation policy; lack of perks</a:t>
            </a:r>
          </a:p>
          <a:p>
            <a:r>
              <a:rPr lang="en-US" dirty="0"/>
              <a:t>36% of respondents wrote ‘Nothing</a:t>
            </a:r>
            <a:r>
              <a:rPr lang="en-US" dirty="0" smtClean="0"/>
              <a:t>’</a:t>
            </a:r>
            <a:endParaRPr lang="en-US" dirty="0"/>
          </a:p>
        </p:txBody>
      </p:sp>
    </p:spTree>
    <p:extLst>
      <p:ext uri="{BB962C8B-B14F-4D97-AF65-F5344CB8AC3E}">
        <p14:creationId xmlns:p14="http://schemas.microsoft.com/office/powerpoint/2010/main" val="3501041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4426" y="323542"/>
            <a:ext cx="10257904" cy="1055061"/>
          </a:xfrm>
        </p:spPr>
        <p:txBody>
          <a:bodyPr>
            <a:normAutofit/>
          </a:bodyPr>
          <a:lstStyle/>
          <a:p>
            <a:r>
              <a:rPr lang="en-US" sz="2800" dirty="0" smtClean="0"/>
              <a:t>Q13: When seeking clarification on a UCSB Library employee policy, which do you prefer to reference first?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6060842"/>
              </p:ext>
            </p:extLst>
          </p:nvPr>
        </p:nvGraphicFramePr>
        <p:xfrm>
          <a:off x="856422" y="1722071"/>
          <a:ext cx="9773911" cy="46410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3150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800349"/>
          </a:xfrm>
        </p:spPr>
        <p:txBody>
          <a:bodyPr/>
          <a:lstStyle/>
          <a:p>
            <a:r>
              <a:rPr lang="en-US" sz="4000" dirty="0" smtClean="0"/>
              <a:t>Q14: Communication &amp; Training Initiatives</a:t>
            </a:r>
            <a:endParaRPr lang="en-US" sz="40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956355378"/>
              </p:ext>
            </p:extLst>
          </p:nvPr>
        </p:nvGraphicFramePr>
        <p:xfrm>
          <a:off x="646110" y="1853248"/>
          <a:ext cx="5573715" cy="4195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706479760"/>
              </p:ext>
            </p:extLst>
          </p:nvPr>
        </p:nvGraphicFramePr>
        <p:xfrm>
          <a:off x="6219825" y="1850867"/>
          <a:ext cx="5649913" cy="4200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3055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16482387"/>
              </p:ext>
            </p:extLst>
          </p:nvPr>
        </p:nvGraphicFramePr>
        <p:xfrm>
          <a:off x="311728" y="1259377"/>
          <a:ext cx="11392592" cy="542082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311728" y="219072"/>
            <a:ext cx="10566305" cy="689301"/>
          </a:xfrm>
        </p:spPr>
        <p:txBody>
          <a:bodyPr/>
          <a:lstStyle/>
          <a:p>
            <a:r>
              <a:rPr lang="en-US" sz="3200" dirty="0" smtClean="0"/>
              <a:t>Q15: Employee Engagement - Ranking Averages</a:t>
            </a:r>
            <a:endParaRPr lang="en-US" sz="3200" dirty="0"/>
          </a:p>
        </p:txBody>
      </p:sp>
      <p:sp>
        <p:nvSpPr>
          <p:cNvPr id="4" name="TextBox 3"/>
          <p:cNvSpPr txBox="1"/>
          <p:nvPr/>
        </p:nvSpPr>
        <p:spPr>
          <a:xfrm>
            <a:off x="4428243" y="6296384"/>
            <a:ext cx="1489436" cy="276999"/>
          </a:xfrm>
          <a:prstGeom prst="rect">
            <a:avLst/>
          </a:prstGeom>
          <a:noFill/>
        </p:spPr>
        <p:txBody>
          <a:bodyPr wrap="square" rtlCol="0">
            <a:spAutoFit/>
          </a:bodyPr>
          <a:lstStyle/>
          <a:p>
            <a:r>
              <a:rPr lang="en-US" sz="1200" dirty="0" smtClean="0"/>
              <a:t>Strongly Disagree</a:t>
            </a:r>
            <a:endParaRPr lang="en-US" sz="1200" dirty="0"/>
          </a:p>
        </p:txBody>
      </p:sp>
      <p:sp>
        <p:nvSpPr>
          <p:cNvPr id="5" name="TextBox 4"/>
          <p:cNvSpPr txBox="1"/>
          <p:nvPr/>
        </p:nvSpPr>
        <p:spPr>
          <a:xfrm>
            <a:off x="10878033" y="6296384"/>
            <a:ext cx="1277002" cy="276999"/>
          </a:xfrm>
          <a:prstGeom prst="rect">
            <a:avLst/>
          </a:prstGeom>
          <a:noFill/>
        </p:spPr>
        <p:txBody>
          <a:bodyPr wrap="square" rtlCol="0">
            <a:spAutoFit/>
          </a:bodyPr>
          <a:lstStyle/>
          <a:p>
            <a:r>
              <a:rPr lang="en-US" sz="1200" dirty="0" smtClean="0"/>
              <a:t>Strongly Agree</a:t>
            </a:r>
            <a:endParaRPr lang="en-US" sz="1200" dirty="0"/>
          </a:p>
        </p:txBody>
      </p:sp>
    </p:spTree>
    <p:extLst>
      <p:ext uri="{BB962C8B-B14F-4D97-AF65-F5344CB8AC3E}">
        <p14:creationId xmlns:p14="http://schemas.microsoft.com/office/powerpoint/2010/main" val="253186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490150195"/>
              </p:ext>
            </p:extLst>
          </p:nvPr>
        </p:nvGraphicFramePr>
        <p:xfrm>
          <a:off x="400445" y="1242752"/>
          <a:ext cx="11470130" cy="535963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00445" y="171973"/>
            <a:ext cx="10098222" cy="789910"/>
          </a:xfrm>
        </p:spPr>
        <p:txBody>
          <a:bodyPr>
            <a:noAutofit/>
          </a:bodyPr>
          <a:lstStyle/>
          <a:p>
            <a:r>
              <a:rPr lang="en-US" sz="3200" dirty="0" smtClean="0"/>
              <a:t>Q16: Onboarding and Performance Evaluations - 	Ranking Averages</a:t>
            </a:r>
            <a:endParaRPr lang="en-US" sz="3200" dirty="0"/>
          </a:p>
        </p:txBody>
      </p:sp>
      <p:sp>
        <p:nvSpPr>
          <p:cNvPr id="4" name="TextBox 3"/>
          <p:cNvSpPr txBox="1"/>
          <p:nvPr/>
        </p:nvSpPr>
        <p:spPr>
          <a:xfrm>
            <a:off x="5118866" y="6316471"/>
            <a:ext cx="1489436" cy="276999"/>
          </a:xfrm>
          <a:prstGeom prst="rect">
            <a:avLst/>
          </a:prstGeom>
          <a:noFill/>
        </p:spPr>
        <p:txBody>
          <a:bodyPr wrap="square" rtlCol="0">
            <a:spAutoFit/>
          </a:bodyPr>
          <a:lstStyle/>
          <a:p>
            <a:r>
              <a:rPr lang="en-US" sz="1200" dirty="0" smtClean="0"/>
              <a:t>Strongly Disagree</a:t>
            </a:r>
            <a:endParaRPr lang="en-US" sz="1200" dirty="0"/>
          </a:p>
        </p:txBody>
      </p:sp>
      <p:sp>
        <p:nvSpPr>
          <p:cNvPr id="5" name="TextBox 4"/>
          <p:cNvSpPr txBox="1"/>
          <p:nvPr/>
        </p:nvSpPr>
        <p:spPr>
          <a:xfrm>
            <a:off x="10938234" y="6298130"/>
            <a:ext cx="1338607" cy="276999"/>
          </a:xfrm>
          <a:prstGeom prst="rect">
            <a:avLst/>
          </a:prstGeom>
          <a:noFill/>
        </p:spPr>
        <p:txBody>
          <a:bodyPr wrap="square" rtlCol="0">
            <a:spAutoFit/>
          </a:bodyPr>
          <a:lstStyle/>
          <a:p>
            <a:r>
              <a:rPr lang="en-US" sz="1200" dirty="0" smtClean="0"/>
              <a:t>Strongly Agree</a:t>
            </a:r>
            <a:endParaRPr lang="en-US" sz="1200" dirty="0"/>
          </a:p>
        </p:txBody>
      </p:sp>
    </p:spTree>
    <p:extLst>
      <p:ext uri="{BB962C8B-B14F-4D97-AF65-F5344CB8AC3E}">
        <p14:creationId xmlns:p14="http://schemas.microsoft.com/office/powerpoint/2010/main" val="140577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750" y="290735"/>
            <a:ext cx="9608600" cy="842740"/>
          </a:xfrm>
        </p:spPr>
        <p:txBody>
          <a:bodyPr>
            <a:noAutofit/>
          </a:bodyPr>
          <a:lstStyle/>
          <a:p>
            <a:r>
              <a:rPr lang="en-US" sz="3600" dirty="0" smtClean="0"/>
              <a:t>Q17: Do you have any other comments?</a:t>
            </a:r>
            <a:endParaRPr lang="en-US" sz="3600" dirty="0"/>
          </a:p>
        </p:txBody>
      </p:sp>
      <p:sp>
        <p:nvSpPr>
          <p:cNvPr id="3" name="Content Placeholder 2"/>
          <p:cNvSpPr>
            <a:spLocks noGrp="1"/>
          </p:cNvSpPr>
          <p:nvPr>
            <p:ph idx="1"/>
          </p:nvPr>
        </p:nvSpPr>
        <p:spPr>
          <a:xfrm>
            <a:off x="811750" y="1133474"/>
            <a:ext cx="10377866" cy="5295605"/>
          </a:xfrm>
        </p:spPr>
        <p:txBody>
          <a:bodyPr>
            <a:normAutofit/>
          </a:bodyPr>
          <a:lstStyle/>
          <a:p>
            <a:r>
              <a:rPr lang="en-US" dirty="0" smtClean="0"/>
              <a:t>“Nope, but thank you for all you do for us employees!!”</a:t>
            </a:r>
          </a:p>
          <a:p>
            <a:r>
              <a:rPr lang="en-US" dirty="0" smtClean="0"/>
              <a:t>“Mallory Gianola is the best supervisor ever and she has really helped me grow from just being a student to [a] responsible working employee. I really enjoy working with her and will miss working here after I graduate.”</a:t>
            </a:r>
          </a:p>
          <a:p>
            <a:r>
              <a:rPr lang="en-US" dirty="0" smtClean="0"/>
              <a:t>“I love libraries, so I’m biased, but this is definitely the best job I’ve ever had :’)”</a:t>
            </a:r>
          </a:p>
          <a:p>
            <a:r>
              <a:rPr lang="en-US" dirty="0" smtClean="0"/>
              <a:t>“My supervisor, Katy, is great.”</a:t>
            </a:r>
          </a:p>
          <a:p>
            <a:r>
              <a:rPr lang="en-US" dirty="0" smtClean="0"/>
              <a:t>“I would recommend that we find a way to get other UCSB students interested in voting to make a $1 or two of their tuition to go towards the library. I think this is not too much to ask from each student because it is unfair that qualified individuals who would like the opportunity to work at the library cannot because we generally don’t look further at their application because they do not have work study.”</a:t>
            </a:r>
          </a:p>
          <a:p>
            <a:r>
              <a:rPr lang="en-US" dirty="0" smtClean="0"/>
              <a:t>“I really love working at the library”</a:t>
            </a:r>
            <a:endParaRPr lang="en-US" dirty="0"/>
          </a:p>
        </p:txBody>
      </p:sp>
    </p:spTree>
    <p:extLst>
      <p:ext uri="{BB962C8B-B14F-4D97-AF65-F5344CB8AC3E}">
        <p14:creationId xmlns:p14="http://schemas.microsoft.com/office/powerpoint/2010/main" val="389838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r>
              <a:rPr lang="en-US" dirty="0" smtClean="0"/>
              <a:t>Information</a:t>
            </a:r>
            <a:endParaRPr lang="en-US" dirty="0"/>
          </a:p>
        </p:txBody>
      </p:sp>
      <p:sp>
        <p:nvSpPr>
          <p:cNvPr id="3" name="Content Placeholder 2"/>
          <p:cNvSpPr>
            <a:spLocks noGrp="1"/>
          </p:cNvSpPr>
          <p:nvPr>
            <p:ph idx="1"/>
          </p:nvPr>
        </p:nvSpPr>
        <p:spPr>
          <a:xfrm>
            <a:off x="1103312" y="1230284"/>
            <a:ext cx="10517881" cy="5322916"/>
          </a:xfrm>
        </p:spPr>
        <p:txBody>
          <a:bodyPr>
            <a:normAutofit/>
          </a:bodyPr>
          <a:lstStyle/>
          <a:p>
            <a:r>
              <a:rPr lang="en-US" dirty="0"/>
              <a:t>In order to assess overall student employee engagement and satisfaction the Student Training Advisory Group (S.T.A.G.) administered </a:t>
            </a:r>
            <a:r>
              <a:rPr lang="en-US" dirty="0" smtClean="0"/>
              <a:t>our third annual </a:t>
            </a:r>
            <a:r>
              <a:rPr lang="en-US" dirty="0"/>
              <a:t>Student Employee </a:t>
            </a:r>
            <a:r>
              <a:rPr lang="en-US" dirty="0" smtClean="0"/>
              <a:t>Survey</a:t>
            </a:r>
          </a:p>
          <a:p>
            <a:pPr lvl="1"/>
            <a:r>
              <a:rPr lang="en-US" dirty="0" smtClean="0"/>
              <a:t>We finally have some multi-year comparisons</a:t>
            </a:r>
            <a:endParaRPr lang="en-US" dirty="0"/>
          </a:p>
          <a:p>
            <a:r>
              <a:rPr lang="en-US" dirty="0"/>
              <a:t>Survey Monkey (open from </a:t>
            </a:r>
            <a:r>
              <a:rPr lang="en-US" dirty="0" smtClean="0"/>
              <a:t>4/5/18</a:t>
            </a:r>
            <a:r>
              <a:rPr lang="en-US" dirty="0" smtClean="0">
                <a:solidFill>
                  <a:srgbClr val="FF0000"/>
                </a:solidFill>
              </a:rPr>
              <a:t> </a:t>
            </a:r>
            <a:r>
              <a:rPr lang="en-US" dirty="0"/>
              <a:t>to </a:t>
            </a:r>
            <a:r>
              <a:rPr lang="en-US" dirty="0" smtClean="0"/>
              <a:t>4/24/18) </a:t>
            </a:r>
            <a:endParaRPr lang="en-US" dirty="0"/>
          </a:p>
          <a:p>
            <a:r>
              <a:rPr lang="en-US" dirty="0" smtClean="0"/>
              <a:t>55 </a:t>
            </a:r>
            <a:r>
              <a:rPr lang="en-US" dirty="0"/>
              <a:t>of the ~</a:t>
            </a:r>
            <a:r>
              <a:rPr lang="en-US" dirty="0" smtClean="0"/>
              <a:t>157 </a:t>
            </a:r>
            <a:r>
              <a:rPr lang="en-US" dirty="0"/>
              <a:t>students responded, </a:t>
            </a:r>
            <a:r>
              <a:rPr lang="en-US" dirty="0" smtClean="0"/>
              <a:t>~35% (down from 40% in 2017)</a:t>
            </a:r>
            <a:endParaRPr lang="en-US" dirty="0"/>
          </a:p>
          <a:p>
            <a:r>
              <a:rPr lang="en-US" dirty="0"/>
              <a:t>Unfortunately, some departments had </a:t>
            </a:r>
            <a:r>
              <a:rPr lang="en-US" dirty="0" smtClean="0"/>
              <a:t>few respondents</a:t>
            </a:r>
          </a:p>
          <a:p>
            <a:r>
              <a:rPr lang="en-US" dirty="0" smtClean="0"/>
              <a:t>Notes:</a:t>
            </a:r>
          </a:p>
          <a:p>
            <a:pPr lvl="1"/>
            <a:r>
              <a:rPr lang="en-US" dirty="0" smtClean="0"/>
              <a:t>Consider respondent distribution by AUL when interpreting results; demographic data is a limited representation of employee composition</a:t>
            </a:r>
          </a:p>
          <a:p>
            <a:pPr lvl="1"/>
            <a:r>
              <a:rPr lang="en-US" dirty="0" smtClean="0"/>
              <a:t>Change in questions:  Time commitment section is new; Q11 &amp; Q12 have been split apart (formally one question); Q13 was formally a ranking question; Q14 is new; Q15 statement 3 – ‘bored’ replaced with ‘disinterested’; Q16 the second to last statement was altered to say ‘…effectively communicated essential policies/procedures to me.” instead of ‘…was an effective use of my time.’</a:t>
            </a:r>
            <a:endParaRPr lang="en-US" dirty="0"/>
          </a:p>
          <a:p>
            <a:endParaRPr lang="en-US" dirty="0"/>
          </a:p>
          <a:p>
            <a:endParaRPr lang="en-US" dirty="0"/>
          </a:p>
        </p:txBody>
      </p:sp>
    </p:spTree>
    <p:extLst>
      <p:ext uri="{BB962C8B-B14F-4D97-AF65-F5344CB8AC3E}">
        <p14:creationId xmlns:p14="http://schemas.microsoft.com/office/powerpoint/2010/main" val="1142170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feedback telling us?</a:t>
            </a:r>
            <a:endParaRPr lang="en-US" dirty="0"/>
          </a:p>
        </p:txBody>
      </p:sp>
      <p:sp>
        <p:nvSpPr>
          <p:cNvPr id="4" name="Text Placeholder 3"/>
          <p:cNvSpPr>
            <a:spLocks noGrp="1"/>
          </p:cNvSpPr>
          <p:nvPr>
            <p:ph type="body" idx="1"/>
          </p:nvPr>
        </p:nvSpPr>
        <p:spPr/>
        <p:txBody>
          <a:bodyPr/>
          <a:lstStyle/>
          <a:p>
            <a:r>
              <a:rPr lang="en-US" dirty="0" smtClean="0"/>
              <a:t>2017</a:t>
            </a:r>
            <a:endParaRPr lang="en-US" dirty="0"/>
          </a:p>
        </p:txBody>
      </p:sp>
      <p:sp>
        <p:nvSpPr>
          <p:cNvPr id="3" name="Content Placeholder 2"/>
          <p:cNvSpPr>
            <a:spLocks noGrp="1"/>
          </p:cNvSpPr>
          <p:nvPr>
            <p:ph sz="half" idx="2"/>
          </p:nvPr>
        </p:nvSpPr>
        <p:spPr/>
        <p:txBody>
          <a:bodyPr>
            <a:normAutofit fontScale="85000" lnSpcReduction="20000"/>
          </a:bodyPr>
          <a:lstStyle/>
          <a:p>
            <a:r>
              <a:rPr lang="en-US" dirty="0"/>
              <a:t>63% of respondents are new employees and did not participate in the previous survey </a:t>
            </a:r>
            <a:endParaRPr lang="en-US" dirty="0" smtClean="0"/>
          </a:p>
          <a:p>
            <a:r>
              <a:rPr lang="en-US" dirty="0" smtClean="0"/>
              <a:t>Continued </a:t>
            </a:r>
            <a:r>
              <a:rPr lang="en-US" dirty="0"/>
              <a:t>perception of a ‘Friendly’ space and </a:t>
            </a:r>
            <a:r>
              <a:rPr lang="en-US" dirty="0" smtClean="0"/>
              <a:t>work-culture</a:t>
            </a:r>
          </a:p>
          <a:p>
            <a:r>
              <a:rPr lang="en-US" dirty="0" smtClean="0"/>
              <a:t>Some student employees are feeling isolated</a:t>
            </a:r>
          </a:p>
          <a:p>
            <a:r>
              <a:rPr lang="en-US" dirty="0" smtClean="0"/>
              <a:t>Students care about the state of their physical work environment - they are keenly aware of the spaces around them</a:t>
            </a:r>
          </a:p>
          <a:p>
            <a:r>
              <a:rPr lang="en-US" dirty="0" smtClean="0"/>
              <a:t>Students want to be engaged and meet other employees</a:t>
            </a:r>
          </a:p>
          <a:p>
            <a:r>
              <a:rPr lang="en-US" dirty="0" smtClean="0"/>
              <a:t>Students want to develop professionally</a:t>
            </a:r>
          </a:p>
          <a:p>
            <a:r>
              <a:rPr lang="en-US" dirty="0" smtClean="0"/>
              <a:t>The </a:t>
            </a:r>
            <a:r>
              <a:rPr lang="en-US" dirty="0"/>
              <a:t>building project completion is no longer a main source of </a:t>
            </a:r>
            <a:r>
              <a:rPr lang="en-US" dirty="0" smtClean="0"/>
              <a:t>frustration</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2018</a:t>
            </a:r>
            <a:endParaRPr lang="en-US" dirty="0"/>
          </a:p>
        </p:txBody>
      </p:sp>
      <p:sp>
        <p:nvSpPr>
          <p:cNvPr id="6" name="Content Placeholder 5"/>
          <p:cNvSpPr>
            <a:spLocks noGrp="1"/>
          </p:cNvSpPr>
          <p:nvPr>
            <p:ph sz="quarter" idx="4"/>
          </p:nvPr>
        </p:nvSpPr>
        <p:spPr/>
        <p:txBody>
          <a:bodyPr>
            <a:normAutofit fontScale="77500" lnSpcReduction="20000"/>
          </a:bodyPr>
          <a:lstStyle/>
          <a:p>
            <a:r>
              <a:rPr lang="en-US" dirty="0"/>
              <a:t>~41% of respondents are new employees; strong retention between 2017 new hires into the 2018 AY</a:t>
            </a:r>
          </a:p>
          <a:p>
            <a:r>
              <a:rPr lang="en-US" dirty="0" smtClean="0"/>
              <a:t>Q15 </a:t>
            </a:r>
            <a:r>
              <a:rPr lang="en-US" dirty="0"/>
              <a:t>data demonstrates a high level of student employee engagement</a:t>
            </a:r>
          </a:p>
          <a:p>
            <a:r>
              <a:rPr lang="en-US" dirty="0" smtClean="0"/>
              <a:t>Q16 </a:t>
            </a:r>
            <a:r>
              <a:rPr lang="en-US" dirty="0"/>
              <a:t>data points to effective utilization of tools developed in-house</a:t>
            </a:r>
          </a:p>
          <a:p>
            <a:r>
              <a:rPr lang="en-US" dirty="0" smtClean="0"/>
              <a:t>We </a:t>
            </a:r>
            <a:r>
              <a:rPr lang="en-US" dirty="0"/>
              <a:t>need to find more effective means of communicating with our student </a:t>
            </a:r>
            <a:r>
              <a:rPr lang="en-US" dirty="0" smtClean="0"/>
              <a:t>employees </a:t>
            </a:r>
          </a:p>
          <a:p>
            <a:r>
              <a:rPr lang="en-US" dirty="0" smtClean="0"/>
              <a:t>More </a:t>
            </a:r>
            <a:r>
              <a:rPr lang="en-US" dirty="0"/>
              <a:t>than half of our respondents have large time commitments outside of classes and their shifts at the UCSB Library – a large proportion have other jobs (paid/unpaid)</a:t>
            </a:r>
          </a:p>
          <a:p>
            <a:pPr lvl="1"/>
            <a:r>
              <a:rPr lang="en-US" dirty="0"/>
              <a:t>We are an employer who actively supports academic success for our student assistants</a:t>
            </a:r>
          </a:p>
          <a:p>
            <a:pPr lvl="1"/>
            <a:r>
              <a:rPr lang="en-US" dirty="0" smtClean="0"/>
              <a:t>Should we continue our 19.5 </a:t>
            </a:r>
            <a:r>
              <a:rPr lang="en-US" dirty="0" err="1" smtClean="0"/>
              <a:t>hr</a:t>
            </a:r>
            <a:r>
              <a:rPr lang="en-US" dirty="0" smtClean="0"/>
              <a:t>/</a:t>
            </a:r>
            <a:r>
              <a:rPr lang="en-US" dirty="0" err="1" smtClean="0"/>
              <a:t>wk</a:t>
            </a:r>
            <a:r>
              <a:rPr lang="en-US" dirty="0" smtClean="0"/>
              <a:t> policy?</a:t>
            </a:r>
            <a:endParaRPr lang="en-US" dirty="0"/>
          </a:p>
        </p:txBody>
      </p:sp>
    </p:spTree>
    <p:extLst>
      <p:ext uri="{BB962C8B-B14F-4D97-AF65-F5344CB8AC3E}">
        <p14:creationId xmlns:p14="http://schemas.microsoft.com/office/powerpoint/2010/main" val="14918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0882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339597"/>
            <a:ext cx="9778049" cy="860693"/>
          </a:xfrm>
        </p:spPr>
        <p:txBody>
          <a:bodyPr/>
          <a:lstStyle/>
          <a:p>
            <a:r>
              <a:rPr lang="en-US" dirty="0" smtClean="0"/>
              <a:t>2018 Respondent Dist. </a:t>
            </a:r>
            <a:r>
              <a:rPr lang="en-US" dirty="0"/>
              <a:t>v</a:t>
            </a:r>
            <a:r>
              <a:rPr lang="en-US" dirty="0" smtClean="0"/>
              <a:t>s Actual Dist. (by AUL)</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101502318"/>
              </p:ext>
            </p:extLst>
          </p:nvPr>
        </p:nvGraphicFramePr>
        <p:xfrm>
          <a:off x="646111" y="1860166"/>
          <a:ext cx="5671561" cy="4730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198270853"/>
              </p:ext>
            </p:extLst>
          </p:nvPr>
        </p:nvGraphicFramePr>
        <p:xfrm>
          <a:off x="6317672" y="1860165"/>
          <a:ext cx="5328836" cy="4730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729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2018 Response Rate Per AUL</a:t>
            </a:r>
            <a:endParaRPr lang="en-US"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968377361"/>
              </p:ext>
            </p:extLst>
          </p:nvPr>
        </p:nvGraphicFramePr>
        <p:xfrm>
          <a:off x="646111" y="1355054"/>
          <a:ext cx="10934716" cy="52248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238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18852"/>
            <a:ext cx="9632422" cy="588682"/>
          </a:xfrm>
        </p:spPr>
        <p:txBody>
          <a:bodyPr/>
          <a:lstStyle/>
          <a:p>
            <a:r>
              <a:rPr lang="en-US" sz="2800" dirty="0" smtClean="0"/>
              <a:t>Respondents’ AUL Distribution: Cross-Year Comparison</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6101281"/>
              </p:ext>
            </p:extLst>
          </p:nvPr>
        </p:nvGraphicFramePr>
        <p:xfrm>
          <a:off x="646111" y="1230284"/>
          <a:ext cx="11024958" cy="512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142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18534"/>
            <a:ext cx="9802024" cy="872868"/>
          </a:xfrm>
        </p:spPr>
        <p:txBody>
          <a:bodyPr>
            <a:normAutofit fontScale="90000"/>
          </a:bodyPr>
          <a:lstStyle/>
          <a:p>
            <a:r>
              <a:rPr lang="en-US" dirty="0" smtClean="0"/>
              <a:t>Respondents’ Demographic Data: Ethnicity (optional)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3085989"/>
              </p:ext>
            </p:extLst>
          </p:nvPr>
        </p:nvGraphicFramePr>
        <p:xfrm>
          <a:off x="1702589" y="991402"/>
          <a:ext cx="9802024" cy="555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648234255"/>
              </p:ext>
            </p:extLst>
          </p:nvPr>
        </p:nvGraphicFramePr>
        <p:xfrm>
          <a:off x="615142" y="1506682"/>
          <a:ext cx="10889471" cy="5003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6347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64852"/>
            <a:ext cx="9404723" cy="1400530"/>
          </a:xfrm>
        </p:spPr>
        <p:txBody>
          <a:bodyPr/>
          <a:lstStyle/>
          <a:p>
            <a:r>
              <a:rPr lang="en-US" dirty="0"/>
              <a:t>Respondents’ Demographic Data: Gender </a:t>
            </a:r>
            <a:r>
              <a:rPr lang="en-US" dirty="0" smtClean="0"/>
              <a:t>Identity (optional)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2086640"/>
              </p:ext>
            </p:extLst>
          </p:nvPr>
        </p:nvGraphicFramePr>
        <p:xfrm>
          <a:off x="646111" y="1956943"/>
          <a:ext cx="10609494" cy="4312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325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39" y="119127"/>
            <a:ext cx="9549166" cy="1280890"/>
          </a:xfrm>
        </p:spPr>
        <p:txBody>
          <a:bodyPr/>
          <a:lstStyle/>
          <a:p>
            <a:r>
              <a:rPr lang="en-US" dirty="0"/>
              <a:t>Respondents’ Demographic Data</a:t>
            </a:r>
            <a:r>
              <a:rPr lang="en-US" dirty="0" smtClean="0"/>
              <a:t>: Sexual Orientation (optional)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12021629"/>
              </p:ext>
            </p:extLst>
          </p:nvPr>
        </p:nvGraphicFramePr>
        <p:xfrm>
          <a:off x="1000268" y="1738248"/>
          <a:ext cx="10546693" cy="48910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7596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289" y="192503"/>
            <a:ext cx="9916444" cy="892524"/>
          </a:xfrm>
        </p:spPr>
        <p:txBody>
          <a:bodyPr>
            <a:normAutofit fontScale="90000"/>
          </a:bodyPr>
          <a:lstStyle/>
          <a:p>
            <a:r>
              <a:rPr lang="en-US" dirty="0"/>
              <a:t>Respondents’ Demographic Data</a:t>
            </a:r>
            <a:r>
              <a:rPr lang="en-US" dirty="0" smtClean="0"/>
              <a:t>: Academic Status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49118899"/>
              </p:ext>
            </p:extLst>
          </p:nvPr>
        </p:nvGraphicFramePr>
        <p:xfrm>
          <a:off x="643289" y="1693447"/>
          <a:ext cx="11013724" cy="48870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4324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1123</TotalTime>
  <Words>890</Words>
  <Application>Microsoft Office PowerPoint</Application>
  <PresentationFormat>Widescreen</PresentationFormat>
  <Paragraphs>98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Student Employee Survey - 2018</vt:lpstr>
      <vt:lpstr>Background Information</vt:lpstr>
      <vt:lpstr>2018 Respondent Dist. vs Actual Dist. (by AUL)</vt:lpstr>
      <vt:lpstr>2018 Response Rate Per AUL</vt:lpstr>
      <vt:lpstr>Respondents’ AUL Distribution: Cross-Year Comparison</vt:lpstr>
      <vt:lpstr>Respondents’ Demographic Data: Ethnicity (optional)</vt:lpstr>
      <vt:lpstr>Respondents’ Demographic Data: Gender Identity (optional)</vt:lpstr>
      <vt:lpstr>Respondents’ Demographic Data: Sexual Orientation (optional)</vt:lpstr>
      <vt:lpstr>Respondents’ Demographic Data: Academic Status</vt:lpstr>
      <vt:lpstr>Respondents’ Demographic Data:   Length of Employment</vt:lpstr>
      <vt:lpstr>Time Commitments</vt:lpstr>
      <vt:lpstr>Q9: Time Commitments – Ranking Averages</vt:lpstr>
      <vt:lpstr>Q10: What three words would you use to describe the UCSB Library’s work culture? </vt:lpstr>
      <vt:lpstr>PowerPoint Presentation</vt:lpstr>
      <vt:lpstr>Q13: When seeking clarification on a UCSB Library employee policy, which do you prefer to reference first? </vt:lpstr>
      <vt:lpstr>Q14: Communication &amp; Training Initiatives</vt:lpstr>
      <vt:lpstr>Q15: Employee Engagement - Ranking Averages</vt:lpstr>
      <vt:lpstr>Q16: Onboarding and Performance Evaluations -  Ranking Averages</vt:lpstr>
      <vt:lpstr>Q17: Do you have any other comments?</vt:lpstr>
      <vt:lpstr>What is the feedback telling us?</vt:lpstr>
      <vt:lpstr>Questions?</vt:lpstr>
    </vt:vector>
  </TitlesOfParts>
  <Company>UCSB Libraries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Employee Survey</dc:title>
  <dc:creator>Brandyn Gibson</dc:creator>
  <cp:lastModifiedBy>Brandyn Gibson</cp:lastModifiedBy>
  <cp:revision>74</cp:revision>
  <cp:lastPrinted>2018-07-17T18:43:27Z</cp:lastPrinted>
  <dcterms:created xsi:type="dcterms:W3CDTF">2017-05-02T22:06:13Z</dcterms:created>
  <dcterms:modified xsi:type="dcterms:W3CDTF">2018-08-28T15:35:21Z</dcterms:modified>
</cp:coreProperties>
</file>